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07" r:id="rId2"/>
    <p:sldId id="256" r:id="rId3"/>
    <p:sldId id="260" r:id="rId4"/>
    <p:sldId id="259" r:id="rId5"/>
    <p:sldId id="258" r:id="rId6"/>
    <p:sldId id="257" r:id="rId7"/>
    <p:sldId id="263" r:id="rId8"/>
    <p:sldId id="262" r:id="rId9"/>
    <p:sldId id="267" r:id="rId10"/>
    <p:sldId id="261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311" r:id="rId22"/>
    <p:sldId id="312" r:id="rId23"/>
    <p:sldId id="314" r:id="rId24"/>
    <p:sldId id="315" r:id="rId25"/>
    <p:sldId id="316" r:id="rId26"/>
    <p:sldId id="317" r:id="rId27"/>
    <p:sldId id="318" r:id="rId28"/>
    <p:sldId id="319" r:id="rId29"/>
    <p:sldId id="310" r:id="rId30"/>
    <p:sldId id="277" r:id="rId31"/>
    <p:sldId id="320" r:id="rId32"/>
    <p:sldId id="321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6" r:id="rId72"/>
    <p:sldId id="305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B0D5B-A587-4CF3-976F-75498F0D30C3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EE74C-F0CA-415B-88A4-6EF2542B9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6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EE74C-F0CA-415B-88A4-6EF2542B9A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96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45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31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324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44DED-B86F-4690-BB5C-664F41D14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439338"/>
      </p:ext>
    </p:extLst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8DF7A-2F55-47C2-9F15-42946F26C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051896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810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1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45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77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40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9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91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66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17D29-E343-442C-83A1-29EF9F136C89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84EB6-070F-4D30-A5D8-33CFE64DA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76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22"/>
          <a:stretch/>
        </p:blipFill>
        <p:spPr bwMode="auto">
          <a:xfrm>
            <a:off x="323528" y="188640"/>
            <a:ext cx="223224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701680"/>
            <a:ext cx="69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Читательская конференция: 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«Писатель Александр Викторович Костюнин 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его произведения»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86077"/>
            <a:ext cx="265271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783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395307"/>
            <a:ext cx="10668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332656"/>
            <a:ext cx="684076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человек, помимо воли, размышляет о своей Жизни и Смерти, о Добре и Зле, о Любви и Ненависти. От этих мыслей никуда не спрятаться.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4421" y="4395307"/>
            <a:ext cx="66055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Хочется о самом главном сказать простыми искренними словами.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1" y="878309"/>
            <a:ext cx="142716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344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72124"/>
            <a:ext cx="10668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97220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8640"/>
            <a:ext cx="601127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68960"/>
            <a:ext cx="280831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95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676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Советуем прочитать  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рассказы </a:t>
            </a:r>
            <a:r>
              <a:rPr lang="ru-RU" sz="4000" b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А.В.Костюнина</a:t>
            </a:r>
            <a:r>
              <a:rPr lang="ru-RU" sz="40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«Рукавичка»,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«Танина </a:t>
            </a:r>
            <a:r>
              <a:rPr lang="ru-RU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ламба</a:t>
            </a: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«Жор глубинной щуки»,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Колежма</a:t>
            </a: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 Вальс под гитару»,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Сплетение душ»(Повесть-хроника) </a:t>
            </a: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413" y="757755"/>
            <a:ext cx="237807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10668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1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Рассказ  Александра Викторовича Костюнина  «Орфей и Прима»</a:t>
            </a:r>
            <a:endParaRPr lang="ru-RU" sz="4000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560840" cy="488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19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733256"/>
            <a:ext cx="83947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08520" y="686599"/>
            <a:ext cx="9144000" cy="216024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Проблема ответственности человека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тех, кого приручили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рассказу 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А.Костюнина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«Орфей и Прима»)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1571"/>
            <a:ext cx="62465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Охота зело добрая потеха</a:t>
            </a:r>
            <a:endParaRPr lang="ru-RU" sz="4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1" y="3140968"/>
            <a:ext cx="9112169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73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9556" r="17676"/>
          <a:stretch/>
        </p:blipFill>
        <p:spPr bwMode="auto">
          <a:xfrm>
            <a:off x="0" y="1689100"/>
            <a:ext cx="3020291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20291" y="1916832"/>
            <a:ext cx="59441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     </a:t>
            </a:r>
            <a:r>
              <a:rPr lang="ru-RU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 ответе за </a:t>
            </a:r>
            <a:r>
              <a:rPr lang="ru-RU" sz="4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тех,кого</a:t>
            </a:r>
            <a:r>
              <a:rPr lang="ru-RU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приручили</a:t>
            </a:r>
            <a:r>
              <a:rPr lang="ru-RU" sz="4000" dirty="0" smtClean="0"/>
              <a:t>.</a:t>
            </a:r>
          </a:p>
          <a:p>
            <a:pPr algn="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(А. де Сент-Экзюпери)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0743" y="476672"/>
            <a:ext cx="8169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Охота зело добрая потеха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3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385391" y="765175"/>
            <a:ext cx="82296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Проблема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ответственности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человека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за тех, кого приручили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916832"/>
            <a:ext cx="4788024" cy="4530725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ru-RU" sz="36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начале произведения</a:t>
            </a:r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Эпиграф</a:t>
            </a:r>
            <a:r>
              <a:rPr lang="ru-RU" sz="3600" i="1" dirty="0" smtClean="0"/>
              <a:t>:«Охота зело добрая потеха, ее не одолеют печали и кручины всякие»  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855745" y="2060848"/>
            <a:ext cx="4038600" cy="4530725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ru-RU" sz="36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конце произведения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i="1" dirty="0" smtClean="0"/>
              <a:t>«С тех пор я не  охотился с гончими»…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3600" i="1" dirty="0" smtClean="0"/>
          </a:p>
        </p:txBody>
      </p:sp>
      <p:sp>
        <p:nvSpPr>
          <p:cNvPr id="16392" name="AutoShape 10"/>
          <p:cNvSpPr>
            <a:spLocks noChangeArrowheads="1"/>
          </p:cNvSpPr>
          <p:nvPr/>
        </p:nvSpPr>
        <p:spPr bwMode="auto">
          <a:xfrm>
            <a:off x="7308850" y="404813"/>
            <a:ext cx="792163" cy="720725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6393" name="AutoShape 11"/>
          <p:cNvSpPr>
            <a:spLocks noChangeArrowheads="1"/>
          </p:cNvSpPr>
          <p:nvPr/>
        </p:nvSpPr>
        <p:spPr bwMode="auto">
          <a:xfrm>
            <a:off x="8388350" y="908050"/>
            <a:ext cx="504825" cy="576263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8027988" y="0"/>
            <a:ext cx="431800" cy="836613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2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154349" y="55403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i="1" u="sng" dirty="0" smtClean="0">
                <a:solidFill>
                  <a:srgbClr val="FF0000"/>
                </a:solidFill>
              </a:rPr>
              <a:t>Проблема</a:t>
            </a:r>
            <a:br>
              <a:rPr lang="ru-RU" sz="3600" b="1" i="1" u="sng" dirty="0" smtClean="0">
                <a:solidFill>
                  <a:srgbClr val="FF0000"/>
                </a:solidFill>
              </a:rPr>
            </a:br>
            <a:r>
              <a:rPr lang="ru-RU" sz="3600" b="1" i="1" u="sng" dirty="0">
                <a:solidFill>
                  <a:srgbClr val="FF0000"/>
                </a:solidFill>
              </a:rPr>
              <a:t>ответственности </a:t>
            </a:r>
            <a:r>
              <a:rPr lang="ru-RU" sz="3600" b="1" i="1" u="sng" dirty="0" smtClean="0">
                <a:solidFill>
                  <a:srgbClr val="FF0000"/>
                </a:solidFill>
              </a:rPr>
              <a:t>человека</a:t>
            </a:r>
            <a:br>
              <a:rPr lang="ru-RU" sz="3600" b="1" i="1" u="sng" dirty="0" smtClean="0">
                <a:solidFill>
                  <a:srgbClr val="FF0000"/>
                </a:solidFill>
              </a:rPr>
            </a:br>
            <a:r>
              <a:rPr lang="ru-RU" sz="3600" b="1" i="1" u="sng" dirty="0" smtClean="0">
                <a:solidFill>
                  <a:srgbClr val="FF0000"/>
                </a:solidFill>
              </a:rPr>
              <a:t>за тех, кого приручили</a:t>
            </a:r>
            <a:br>
              <a:rPr lang="ru-RU" sz="3600" b="1" i="1" u="sng" dirty="0" smtClean="0">
                <a:solidFill>
                  <a:srgbClr val="FF0000"/>
                </a:solidFill>
              </a:rPr>
            </a:br>
            <a:endParaRPr lang="ru-RU" sz="3600" b="1" i="1" u="sng" dirty="0" smtClean="0">
              <a:solidFill>
                <a:srgbClr val="FF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51520" y="2060848"/>
            <a:ext cx="4038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Цель</a:t>
            </a:r>
            <a:r>
              <a:rPr lang="ru-RU" sz="3600" dirty="0" smtClean="0"/>
              <a:t>: </a:t>
            </a:r>
            <a:r>
              <a:rPr lang="ru-RU" sz="3600" i="1" dirty="0" smtClean="0"/>
              <a:t>«получить удовольствие от охоты на зайца-беляка с русскими  гончими».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713288" y="1988840"/>
            <a:ext cx="4038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Цель:</a:t>
            </a:r>
            <a:r>
              <a:rPr lang="ru-RU" sz="3600" dirty="0" smtClean="0"/>
              <a:t> </a:t>
            </a:r>
            <a:r>
              <a:rPr lang="ru-RU" sz="3600" i="1" dirty="0" smtClean="0"/>
              <a:t>«избавиться от далекого, щемящего, раздирающего  душу, пронзительного воя суки».  </a:t>
            </a:r>
          </a:p>
        </p:txBody>
      </p:sp>
      <p:sp>
        <p:nvSpPr>
          <p:cNvPr id="16392" name="AutoShape 10"/>
          <p:cNvSpPr>
            <a:spLocks noChangeArrowheads="1"/>
          </p:cNvSpPr>
          <p:nvPr/>
        </p:nvSpPr>
        <p:spPr bwMode="auto">
          <a:xfrm>
            <a:off x="7596187" y="1196181"/>
            <a:ext cx="792163" cy="720725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6393" name="AutoShape 11"/>
          <p:cNvSpPr>
            <a:spLocks noChangeArrowheads="1"/>
          </p:cNvSpPr>
          <p:nvPr/>
        </p:nvSpPr>
        <p:spPr bwMode="auto">
          <a:xfrm>
            <a:off x="8388350" y="908050"/>
            <a:ext cx="504825" cy="576263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8027988" y="0"/>
            <a:ext cx="431800" cy="836613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12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i="1" u="sng" dirty="0" smtClean="0">
                <a:solidFill>
                  <a:srgbClr val="FF0000"/>
                </a:solidFill>
              </a:rPr>
              <a:t>Почему </a:t>
            </a:r>
            <a:r>
              <a:rPr lang="ru-RU" i="1" u="sng" dirty="0">
                <a:solidFill>
                  <a:srgbClr val="FF0000"/>
                </a:solidFill>
              </a:rPr>
              <a:t>рассказ </a:t>
            </a:r>
            <a:r>
              <a:rPr lang="ru-RU" i="1" u="sng" dirty="0" smtClean="0">
                <a:solidFill>
                  <a:srgbClr val="FF0000"/>
                </a:solidFill>
              </a:rPr>
              <a:t>вызывает</a:t>
            </a:r>
            <a:br>
              <a:rPr lang="ru-RU" i="1" u="sng" dirty="0" smtClean="0">
                <a:solidFill>
                  <a:srgbClr val="FF0000"/>
                </a:solidFill>
              </a:rPr>
            </a:br>
            <a:r>
              <a:rPr lang="ru-RU" i="1" u="sng" dirty="0" smtClean="0">
                <a:solidFill>
                  <a:srgbClr val="FF0000"/>
                </a:solidFill>
              </a:rPr>
              <a:t> щемящую грусть?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4038600" cy="5141168"/>
          </a:xfrm>
        </p:spPr>
        <p:txBody>
          <a:bodyPr/>
          <a:lstStyle/>
          <a:p>
            <a:pPr marL="457200" indent="-457200" eaLnBrk="1" hangingPunct="1">
              <a:defRPr/>
            </a:pPr>
            <a:r>
              <a:rPr lang="ru-RU" sz="3600" b="1" u="sng" dirty="0" smtClean="0"/>
              <a:t>Гипотезы</a:t>
            </a:r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3600" dirty="0" smtClean="0"/>
              <a:t>1. </a:t>
            </a:r>
            <a:r>
              <a:rPr lang="ru-RU" sz="3600" dirty="0" smtClean="0">
                <a:solidFill>
                  <a:srgbClr val="002060"/>
                </a:solidFill>
              </a:rPr>
              <a:t>Не  состоялась охота;</a:t>
            </a:r>
          </a:p>
          <a:p>
            <a:pPr marL="457200" indent="-457200" eaLnBrk="1" hangingPunct="1">
              <a:buFontTx/>
              <a:buNone/>
              <a:defRPr/>
            </a:pPr>
            <a:r>
              <a:rPr lang="ru-RU" sz="3600" dirty="0" smtClean="0"/>
              <a:t>2. </a:t>
            </a:r>
            <a:r>
              <a:rPr lang="ru-RU" sz="3600" dirty="0" smtClean="0">
                <a:solidFill>
                  <a:srgbClr val="0070C0"/>
                </a:solidFill>
              </a:rPr>
              <a:t>Охота не понравилась;</a:t>
            </a:r>
          </a:p>
          <a:p>
            <a:pPr marL="457200" indent="-457200" eaLnBrk="1" hangingPunct="1">
              <a:buFontTx/>
              <a:buNone/>
              <a:defRPr/>
            </a:pPr>
            <a:r>
              <a:rPr lang="ru-RU" sz="3600" dirty="0" smtClean="0"/>
              <a:t>3. </a:t>
            </a:r>
            <a:r>
              <a:rPr lang="ru-RU" sz="3600" dirty="0" smtClean="0">
                <a:solidFill>
                  <a:srgbClr val="002060"/>
                </a:solidFill>
              </a:rPr>
              <a:t>Не хватало денег для оплаты. 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sz="quarter" idx="2"/>
          </p:nvPr>
        </p:nvSpPr>
        <p:spPr>
          <a:xfrm>
            <a:off x="4427984" y="1844824"/>
            <a:ext cx="4536504" cy="45307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ru-RU" sz="2800" dirty="0" smtClean="0"/>
              <a:t>  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«Уже я отъехал</a:t>
            </a:r>
          </a:p>
          <a:p>
            <a:pPr marL="0" indent="0" eaLnBrk="1" hangingPunct="1"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далеко и музыку</a:t>
            </a:r>
          </a:p>
          <a:p>
            <a:pPr marL="0" indent="0" eaLnBrk="1" hangingPunct="1"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включил легкую, а он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не отпускал и</a:t>
            </a:r>
          </a:p>
          <a:p>
            <a:pPr marL="0" indent="0" eaLnBrk="1" hangingPunct="1"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преследовал меня»</a:t>
            </a:r>
          </a:p>
          <a:p>
            <a:pPr marL="0" indent="0" eaLnBrk="1" hangingPunct="1">
              <a:buNone/>
              <a:defRPr/>
            </a:pP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342559809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264799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2"/>
          <a:stretch/>
        </p:blipFill>
        <p:spPr bwMode="auto">
          <a:xfrm>
            <a:off x="1835695" y="337319"/>
            <a:ext cx="494379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89497" y="692696"/>
            <a:ext cx="5352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Александр Викторович </a:t>
            </a:r>
          </a:p>
          <a:p>
            <a:pPr algn="ctr"/>
            <a:r>
              <a:rPr lang="ru-RU" sz="3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Костюнин</a:t>
            </a:r>
            <a:endParaRPr lang="ru-RU" sz="36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9756" y="1995990"/>
            <a:ext cx="60167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 </a:t>
            </a:r>
          </a:p>
          <a:p>
            <a:pPr algn="ctr"/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Совета директоров ОАО</a:t>
            </a:r>
          </a:p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«Судостроительный завод «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Авангард»г.Петрозаводск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 Союза писателей РФ</a:t>
            </a:r>
            <a:endParaRPr lang="ru-RU" sz="36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97" y="4875506"/>
            <a:ext cx="12382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76" y="4875506"/>
            <a:ext cx="12382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238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1"/>
          <a:stretch/>
        </p:blipFill>
        <p:spPr bwMode="auto">
          <a:xfrm>
            <a:off x="0" y="245050"/>
            <a:ext cx="5724128" cy="376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692696"/>
            <a:ext cx="35221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«Орфей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Прима»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05064"/>
            <a:ext cx="828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/>
              <a:t>Что произошло с героем в охотничьем стане, что явилось причиной его душевного беспокойства?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376470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Есенин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549275"/>
            <a:ext cx="3960812" cy="5472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9" name="WordArt 7"/>
          <p:cNvSpPr>
            <a:spLocks noChangeArrowheads="1" noChangeShapeType="1" noTextEdit="1"/>
          </p:cNvSpPr>
          <p:nvPr/>
        </p:nvSpPr>
        <p:spPr bwMode="auto">
          <a:xfrm>
            <a:off x="5003800" y="836613"/>
            <a:ext cx="3600450" cy="7921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u="sng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СЕРГЕЙ ЕСЕНИН</a:t>
            </a:r>
          </a:p>
        </p:txBody>
      </p:sp>
      <p:sp>
        <p:nvSpPr>
          <p:cNvPr id="8202" name="WordArt 10"/>
          <p:cNvSpPr>
            <a:spLocks noChangeArrowheads="1" noChangeShapeType="1" noTextEdit="1"/>
          </p:cNvSpPr>
          <p:nvPr/>
        </p:nvSpPr>
        <p:spPr bwMode="auto">
          <a:xfrm>
            <a:off x="5292725" y="2997200"/>
            <a:ext cx="3311525" cy="6937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"/>
                <a:cs typeface="Arial"/>
              </a:rPr>
              <a:t>ПЕСНЬ О СОБАКЕ</a:t>
            </a:r>
          </a:p>
        </p:txBody>
      </p:sp>
    </p:spTree>
    <p:extLst>
      <p:ext uri="{BB962C8B-B14F-4D97-AF65-F5344CB8AC3E}">
        <p14:creationId xmlns:p14="http://schemas.microsoft.com/office/powerpoint/2010/main" val="19841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0" y="44624"/>
            <a:ext cx="8676383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4000" u="sng" dirty="0">
                <a:solidFill>
                  <a:schemeClr val="hlink"/>
                </a:solidFill>
              </a:rPr>
              <a:t>Утром</a:t>
            </a:r>
            <a:r>
              <a:rPr lang="ru-RU" sz="4000" dirty="0"/>
              <a:t> в ржаном закуте,</a:t>
            </a:r>
          </a:p>
          <a:p>
            <a:r>
              <a:rPr lang="ru-RU" sz="4000" dirty="0"/>
              <a:t>Где </a:t>
            </a:r>
            <a:r>
              <a:rPr lang="ru-RU" sz="4000" u="sng" dirty="0">
                <a:solidFill>
                  <a:schemeClr val="hlink"/>
                </a:solidFill>
              </a:rPr>
              <a:t>златятся</a:t>
            </a:r>
            <a:r>
              <a:rPr lang="ru-RU" sz="4000" dirty="0"/>
              <a:t> рогожи в ряд,</a:t>
            </a:r>
          </a:p>
          <a:p>
            <a:r>
              <a:rPr lang="ru-RU" sz="4000" dirty="0"/>
              <a:t>Семерых ощенила сука,</a:t>
            </a:r>
          </a:p>
          <a:p>
            <a:r>
              <a:rPr lang="ru-RU" sz="4000" u="sng" dirty="0">
                <a:solidFill>
                  <a:schemeClr val="hlink"/>
                </a:solidFill>
              </a:rPr>
              <a:t>Рыжих</a:t>
            </a:r>
            <a:r>
              <a:rPr lang="ru-RU" sz="4000" dirty="0"/>
              <a:t> семерых щенят.</a:t>
            </a:r>
          </a:p>
          <a:p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36408"/>
            <a:ext cx="57150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41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51520" y="44624"/>
            <a:ext cx="8496300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вечера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она их ласкала,</a:t>
            </a:r>
          </a:p>
          <a:p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Причесывая языком,</a:t>
            </a:r>
          </a:p>
          <a:p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струился 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снежок</a:t>
            </a: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подталый</a:t>
            </a:r>
            <a:endParaRPr lang="ru-RU" sz="40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 теплым ее животом.</a:t>
            </a:r>
          </a:p>
          <a:p>
            <a:endParaRPr lang="ru-RU" dirty="0">
              <a:solidFill>
                <a:srgbClr val="00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2655085"/>
            <a:ext cx="562927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55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07504" y="44624"/>
            <a:ext cx="8424863" cy="262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А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вечером</a:t>
            </a: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когда куры</a:t>
            </a:r>
          </a:p>
          <a:p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Обсиживают шесток,</a:t>
            </a:r>
          </a:p>
          <a:p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Вышел хозяин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хмурый</a:t>
            </a: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Семерых всех </a:t>
            </a:r>
            <a:r>
              <a:rPr lang="ru-RU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поклал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в мешок.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43200"/>
            <a:ext cx="320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37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79512" y="116632"/>
            <a:ext cx="8353425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сугробам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она бежала,</a:t>
            </a:r>
          </a:p>
          <a:p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Поспевая за ним бежать…</a:t>
            </a:r>
          </a:p>
          <a:p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так долго, долго дрожала</a:t>
            </a:r>
          </a:p>
          <a:p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Воды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незамерзшей гладь.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99083"/>
            <a:ext cx="6515923" cy="369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3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7153"/>
            <a:ext cx="8424863" cy="2989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А когда чуть плелась обратно,</a:t>
            </a:r>
          </a:p>
          <a:p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Слизывая пот с боков,</a:t>
            </a:r>
          </a:p>
          <a:p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Показался ей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месяц 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над хатой</a:t>
            </a:r>
          </a:p>
          <a:p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Одним из ее щенков.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96952"/>
            <a:ext cx="4017084" cy="377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5715000" cy="392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83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51520" y="188640"/>
            <a:ext cx="8028880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синюю высь звонко</a:t>
            </a:r>
          </a:p>
          <a:p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Глядела она, скуля,</a:t>
            </a:r>
          </a:p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 месяц скользил тонкий</a:t>
            </a:r>
          </a:p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скрылся за холм в полях.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24" y="2564904"/>
            <a:ext cx="4762500" cy="428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64904"/>
            <a:ext cx="4199028" cy="428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5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89667" y="0"/>
            <a:ext cx="8424863" cy="2492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глухо, как от подачки,</a:t>
            </a:r>
          </a:p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Когда бросят ей камень в смех,</a:t>
            </a:r>
          </a:p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Покатились глаза собачьи</a:t>
            </a:r>
          </a:p>
          <a:p>
            <a:r>
              <a:rPr lang="ru-RU" sz="4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Золотыми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звездами в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снег.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1" y="2458260"/>
            <a:ext cx="5715000" cy="439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58260"/>
            <a:ext cx="4017084" cy="431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46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7646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9" y="764704"/>
            <a:ext cx="42484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Покатились глаза собачьи</a:t>
            </a:r>
          </a:p>
          <a:p>
            <a:pPr algn="ctr"/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Золотыми звездами в снег.</a:t>
            </a:r>
          </a:p>
        </p:txBody>
      </p:sp>
    </p:spTree>
    <p:extLst>
      <p:ext uri="{BB962C8B-B14F-4D97-AF65-F5344CB8AC3E}">
        <p14:creationId xmlns:p14="http://schemas.microsoft.com/office/powerpoint/2010/main" val="103461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630" y="762963"/>
            <a:ext cx="60121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Мне 42 года. Родился и живу в Карелии.</a:t>
            </a:r>
          </a:p>
          <a:p>
            <a:r>
              <a:rPr lang="ru-RU" sz="3600" dirty="0" smtClean="0"/>
              <a:t>Работаю на стратегическом предприятии России ОАО «Судостроительный завод «Авангард», который занимается строительством и ремонтом базовых тральщиков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7" y="1124744"/>
            <a:ext cx="2232248" cy="38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893" y="116632"/>
            <a:ext cx="3551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Писатель о себе</a:t>
            </a:r>
            <a:endParaRPr lang="ru-RU" sz="36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212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C00000"/>
                </a:solidFill>
              </a:rPr>
              <a:t>Язык  произведения</a:t>
            </a:r>
          </a:p>
        </p:txBody>
      </p:sp>
      <p:sp>
        <p:nvSpPr>
          <p:cNvPr id="18435" name="Oval 6"/>
          <p:cNvSpPr>
            <a:spLocks noChangeArrowheads="1"/>
          </p:cNvSpPr>
          <p:nvPr/>
        </p:nvSpPr>
        <p:spPr bwMode="auto">
          <a:xfrm>
            <a:off x="0" y="1340768"/>
            <a:ext cx="9144000" cy="51845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Ctr="1"/>
          <a:lstStyle/>
          <a:p>
            <a:pPr algn="ctr"/>
            <a:r>
              <a:rPr lang="ru-RU" sz="3600" b="1" u="sng" dirty="0">
                <a:solidFill>
                  <a:srgbClr val="FF3300"/>
                </a:solidFill>
                <a:latin typeface="Times New Roman" pitchFamily="18" charset="0"/>
              </a:rPr>
              <a:t>устаревшая</a:t>
            </a:r>
          </a:p>
          <a:p>
            <a:pPr algn="ctr"/>
            <a:r>
              <a:rPr lang="ru-RU" sz="3600" b="1" u="sng" dirty="0">
                <a:solidFill>
                  <a:srgbClr val="FF3300"/>
                </a:solidFill>
                <a:latin typeface="Times New Roman" pitchFamily="18" charset="0"/>
              </a:rPr>
              <a:t>и разговорная  лексика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</a:rPr>
              <a:t>Егерь,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брюхатая,чепрак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</a:rPr>
              <a:t>, урядник</a:t>
            </a:r>
          </a:p>
          <a:p>
            <a:pPr algn="ctr"/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</a:rPr>
              <a:t>узерка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</a:rPr>
              <a:t> (диал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.),тужурка,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сигаретина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дешевая,газетины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 кусок,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бъет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садче,голову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 пихает,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</a:rPr>
              <a:t>ладистая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b="1" i="1" u="sng" dirty="0">
                <a:solidFill>
                  <a:srgbClr val="C00000"/>
                </a:solidFill>
              </a:rPr>
              <a:t>Вопрос </a:t>
            </a:r>
            <a:r>
              <a:rPr lang="ru-RU" sz="3600" b="1" i="1" u="sng" dirty="0">
                <a:solidFill>
                  <a:srgbClr val="0070C0"/>
                </a:solidFill>
              </a:rPr>
              <a:t>«Какова идея стихотворения?» </a:t>
            </a:r>
          </a:p>
          <a:p>
            <a:pPr marL="0" indent="0">
              <a:buNone/>
            </a:pPr>
            <a:r>
              <a:rPr lang="ru-RU" dirty="0"/>
              <a:t>(</a:t>
            </a:r>
            <a:r>
              <a:rPr lang="ru-RU" sz="4000" b="1" i="1" u="sng" dirty="0"/>
              <a:t>человек должен чувствовать ответственность за всё живое на земле)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sz="4300" b="1" i="1" dirty="0">
                <a:solidFill>
                  <a:srgbClr val="00B0F0"/>
                </a:solidFill>
              </a:rPr>
              <a:t>Среди поверий наших предков было такое, что звёзды, горящие на небе, - души людей, живущих на земле. Когда падает, скатывается по </a:t>
            </a:r>
            <a:r>
              <a:rPr lang="ru-RU" sz="4300" b="1" i="1" dirty="0" smtClean="0">
                <a:solidFill>
                  <a:srgbClr val="00B0F0"/>
                </a:solidFill>
              </a:rPr>
              <a:t>небосклону </a:t>
            </a:r>
            <a:r>
              <a:rPr lang="ru-RU" sz="4300" b="1" i="1" dirty="0">
                <a:solidFill>
                  <a:srgbClr val="00B0F0"/>
                </a:solidFill>
              </a:rPr>
              <a:t>звезда - умирает человек…Человек… </a:t>
            </a:r>
            <a:endParaRPr lang="ru-RU" sz="4300" b="1" i="1" dirty="0" smtClean="0">
              <a:solidFill>
                <a:srgbClr val="00B0F0"/>
              </a:solidFill>
            </a:endParaRPr>
          </a:p>
          <a:p>
            <a:endParaRPr lang="ru-RU" sz="4300" dirty="0"/>
          </a:p>
          <a:p>
            <a:pPr>
              <a:buFont typeface="Wingdings" pitchFamily="2" charset="2"/>
              <a:buChar char="Ø"/>
            </a:pPr>
            <a:r>
              <a:rPr lang="ru-RU" sz="43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</a:t>
            </a:r>
            <a:r>
              <a:rPr lang="ru-RU" sz="43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чём же тут собака? </a:t>
            </a:r>
          </a:p>
        </p:txBody>
      </p:sp>
    </p:spTree>
    <p:extLst>
      <p:ext uri="{BB962C8B-B14F-4D97-AF65-F5344CB8AC3E}">
        <p14:creationId xmlns:p14="http://schemas.microsoft.com/office/powerpoint/2010/main" val="782393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общего  между рассказом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А.В.Костюнина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«Орфей и Прима» и стихотворением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С.Есенина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20888"/>
            <a:ext cx="8856984" cy="3561259"/>
          </a:xfrm>
        </p:spPr>
        <p:txBody>
          <a:bodyPr>
            <a:noAutofit/>
          </a:bodyPr>
          <a:lstStyle/>
          <a:p>
            <a:r>
              <a:rPr lang="ru-RU" sz="4000" dirty="0"/>
              <a:t>В том мире, который создал Сергей Есенин, все живое равноправно, в его мире одинаковую ценность имеет любая жизнь: животного ли, растения или человека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882662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общего  между рассказом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А.В.Костюнина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«Орфей и Прима» и стихотворением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С.Есенина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20888"/>
            <a:ext cx="8856984" cy="3561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/>
              <a:t>Однажды </a:t>
            </a:r>
            <a:r>
              <a:rPr lang="ru-RU" sz="4000" dirty="0"/>
              <a:t>поэт сказал о своём понимании мира так: «Все мы яблони и вишни одного </a:t>
            </a:r>
            <a:r>
              <a:rPr lang="ru-RU" sz="4000" dirty="0" smtClean="0"/>
              <a:t>голубого </a:t>
            </a:r>
            <a:r>
              <a:rPr lang="ru-RU" sz="4000" dirty="0"/>
              <a:t>сада». И ещё: «Всё от древа». О каком древе идёт речь? - О древе жизни, </a:t>
            </a:r>
            <a:r>
              <a:rPr lang="ru-RU" sz="4000" dirty="0" smtClean="0"/>
              <a:t>прародителе </a:t>
            </a:r>
            <a:r>
              <a:rPr lang="ru-RU" sz="4000" dirty="0"/>
              <a:t>всего сущего в мире. </a:t>
            </a:r>
          </a:p>
        </p:txBody>
      </p:sp>
    </p:spTree>
    <p:extLst>
      <p:ext uri="{BB962C8B-B14F-4D97-AF65-F5344CB8AC3E}">
        <p14:creationId xmlns:p14="http://schemas.microsoft.com/office/powerpoint/2010/main" val="1400814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общего  между рассказом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А.В.Костюнина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«Орфей и Прима» и стихотворением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С.Есенина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20888"/>
            <a:ext cx="8856984" cy="4248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/>
              <a:t>И </a:t>
            </a:r>
            <a:r>
              <a:rPr lang="ru-RU" sz="4000" dirty="0"/>
              <a:t>потому, если все мы - дети единого древа жизни : и растения, и животные, и люди, - то </a:t>
            </a:r>
            <a:r>
              <a:rPr lang="ru-RU" sz="40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горе собаки, потерявшей своих щенков, - это горе матери, это трагедия ничуть не меньшего масштаба, чем человеческая. </a:t>
            </a:r>
          </a:p>
        </p:txBody>
      </p:sp>
    </p:spTree>
    <p:extLst>
      <p:ext uri="{BB962C8B-B14F-4D97-AF65-F5344CB8AC3E}">
        <p14:creationId xmlns:p14="http://schemas.microsoft.com/office/powerpoint/2010/main" val="2157729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общего  между рассказом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А.В.Костюнина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«Орфей и Прима» и стихотворением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С.Есенина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20888"/>
            <a:ext cx="8856984" cy="3561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 smtClean="0"/>
              <a:t>И </a:t>
            </a:r>
            <a:r>
              <a:rPr lang="ru-RU" sz="4000" b="1" dirty="0"/>
              <a:t>весь мир, в котором </a:t>
            </a:r>
            <a:r>
              <a:rPr lang="ru-RU" sz="4000" b="1" dirty="0" smtClean="0"/>
              <a:t>отзывается </a:t>
            </a:r>
            <a:r>
              <a:rPr lang="ru-RU" sz="4000" b="1" dirty="0"/>
              <a:t>это горе, со смертью хотя бы одного существа теряет часть себя</a:t>
            </a:r>
            <a:r>
              <a:rPr lang="ru-RU" sz="4000" b="1" dirty="0" smtClean="0"/>
              <a:t>.</a:t>
            </a:r>
          </a:p>
          <a:p>
            <a:pPr marL="0" indent="0">
              <a:buNone/>
            </a:pP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856201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1"/>
            <a:ext cx="896448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dirty="0" smtClean="0"/>
              <a:t>     Трагическая </a:t>
            </a:r>
            <a:r>
              <a:rPr lang="ru-RU" sz="4000" b="1" i="1" dirty="0"/>
              <a:t>гибель обессилевшего от гона Орфея и насильственная смерть новорождённых щенят </a:t>
            </a:r>
            <a:r>
              <a:rPr lang="ru-RU" sz="4000" b="1" i="1" dirty="0" smtClean="0"/>
              <a:t>вызывают ощущение катастрофы.</a:t>
            </a:r>
          </a:p>
          <a:p>
            <a:pPr marL="0" indent="0">
              <a:buNone/>
            </a:pPr>
            <a:r>
              <a:rPr lang="ru-RU" sz="4000" b="1" i="1" dirty="0" smtClean="0"/>
              <a:t>Вот то общее, что объединяет произведения Костюнина и Есенина.</a:t>
            </a:r>
            <a:endParaRPr lang="ru-RU" sz="4000" b="1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05064"/>
            <a:ext cx="1978025" cy="273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2761"/>
            <a:ext cx="1800199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86405"/>
            <a:ext cx="4680520" cy="286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88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3"/>
            <a:ext cx="8784976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Читая произведения </a:t>
            </a:r>
            <a:r>
              <a:rPr lang="ru-RU" sz="4000" dirty="0" err="1" smtClean="0"/>
              <a:t>С.А.Есенина</a:t>
            </a:r>
            <a:r>
              <a:rPr lang="ru-RU" sz="4000" dirty="0" smtClean="0"/>
              <a:t> и</a:t>
            </a:r>
          </a:p>
          <a:p>
            <a:pPr marL="0" indent="0">
              <a:buNone/>
            </a:pPr>
            <a:r>
              <a:rPr lang="ru-RU" sz="4000" dirty="0" err="1" smtClean="0"/>
              <a:t>А.В.Костюнина</a:t>
            </a:r>
            <a:r>
              <a:rPr lang="ru-RU" sz="4000" dirty="0" smtClean="0"/>
              <a:t>, вы обратили внимание на язык?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</a:rPr>
              <a:t>Проанализируем язык их произведений.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1804987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73016"/>
            <a:ext cx="19748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1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1 часть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7918"/>
            <a:ext cx="4925888" cy="4525963"/>
          </a:xfrm>
        </p:spPr>
        <p:txBody>
          <a:bodyPr>
            <a:normAutofit fontScale="92500"/>
          </a:bodyPr>
          <a:lstStyle/>
          <a:p>
            <a:pPr algn="ctr">
              <a:buFont typeface="Wingdings" pitchFamily="2" charset="2"/>
              <a:buNone/>
            </a:pPr>
            <a:r>
              <a:rPr lang="ru-RU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Ключевые </a:t>
            </a:r>
            <a:r>
              <a:rPr lang="ru-RU" sz="3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у Есенина:</a:t>
            </a:r>
          </a:p>
          <a:p>
            <a:pPr>
              <a:buFont typeface="Wingdings" pitchFamily="2" charset="2"/>
              <a:buNone/>
            </a:pPr>
            <a:r>
              <a:rPr lang="ru-RU" sz="3600" b="1" dirty="0" smtClean="0"/>
              <a:t> </a:t>
            </a:r>
            <a:r>
              <a:rPr lang="ru-RU" sz="3600" b="1" i="1" dirty="0"/>
              <a:t>ощенила, семерых, ласкала, теплый.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sz="3600" b="1" dirty="0">
                <a:effectLst/>
              </a:rPr>
              <a:t>Цвет: </a:t>
            </a:r>
            <a:r>
              <a:rPr lang="ru-RU" sz="3600" b="1" i="1" dirty="0">
                <a:effectLst/>
              </a:rPr>
              <a:t>золотой, рыжий, ржаной (цвет ржи).</a:t>
            </a:r>
            <a:r>
              <a:rPr lang="ru-RU" sz="3600" b="1" dirty="0">
                <a:effectLst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ru-RU" sz="3600" b="1" dirty="0">
                <a:effectLst/>
              </a:rPr>
              <a:t>Эпитеты</a:t>
            </a:r>
            <a:r>
              <a:rPr lang="ru-RU" sz="3600" b="1" i="1" u="sng" dirty="0">
                <a:effectLst/>
              </a:rPr>
              <a:t>: ржаной</a:t>
            </a:r>
            <a:r>
              <a:rPr lang="ru-RU" sz="3600" b="1" i="1" dirty="0">
                <a:effectLst/>
              </a:rPr>
              <a:t> закут, снежок </a:t>
            </a:r>
            <a:r>
              <a:rPr lang="ru-RU" sz="3600" b="1" i="1" u="sng" dirty="0" err="1">
                <a:effectLst/>
              </a:rPr>
              <a:t>подталый</a:t>
            </a:r>
            <a:r>
              <a:rPr lang="ru-RU" sz="3600" b="1" i="1" dirty="0">
                <a:effectLst/>
              </a:rPr>
              <a:t>.</a:t>
            </a:r>
          </a:p>
          <a:p>
            <a:pPr>
              <a:buFont typeface="Wingdings" pitchFamily="2" charset="2"/>
              <a:buNone/>
            </a:pPr>
            <a:endParaRPr lang="ru-RU" b="1" dirty="0">
              <a:effectLst/>
            </a:endParaRPr>
          </a:p>
        </p:txBody>
      </p:sp>
      <p:pic>
        <p:nvPicPr>
          <p:cNvPr id="18436" name="Picture 4" descr="щ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810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0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2 часть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5800" y="1600200"/>
            <a:ext cx="41910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4000" b="1" u="sng" dirty="0">
                <a:solidFill>
                  <a:srgbClr val="C00000"/>
                </a:solidFill>
              </a:rPr>
              <a:t>Ключевые слова: </a:t>
            </a:r>
            <a:r>
              <a:rPr lang="ru-RU" sz="4000" b="1" i="1" dirty="0"/>
              <a:t>вечером, хмурый, </a:t>
            </a:r>
            <a:r>
              <a:rPr lang="ru-RU" sz="4000" b="1" i="1" dirty="0" err="1"/>
              <a:t>поклал</a:t>
            </a:r>
            <a:r>
              <a:rPr lang="ru-RU" sz="4000" b="1" i="1" dirty="0"/>
              <a:t>, мешок.</a:t>
            </a:r>
            <a:endParaRPr lang="ru-RU" sz="4000" b="1" dirty="0"/>
          </a:p>
          <a:p>
            <a:pPr>
              <a:buFont typeface="Wingdings" pitchFamily="2" charset="2"/>
              <a:buNone/>
            </a:pPr>
            <a:r>
              <a:rPr lang="ru-RU" sz="4000" b="1" dirty="0"/>
              <a:t>Цвет: </a:t>
            </a:r>
            <a:r>
              <a:rPr lang="ru-RU" sz="4000" b="1" i="1" dirty="0"/>
              <a:t>серый, мрачный (вечер).</a:t>
            </a:r>
          </a:p>
        </p:txBody>
      </p:sp>
      <p:pic>
        <p:nvPicPr>
          <p:cNvPr id="19460" name="Picture 4" descr="прелес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7465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34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Так сложилось, что на протяжении последних шести лет моя должность - Председатель Совета директоров.</a:t>
            </a:r>
          </a:p>
          <a:p>
            <a:r>
              <a:rPr lang="ru-RU" sz="3600" dirty="0" smtClean="0"/>
              <a:t>Как метко заметил Сергей Довлатов: </a:t>
            </a:r>
          </a:p>
          <a:p>
            <a:pPr algn="ctr"/>
            <a:r>
              <a:rPr lang="ru-RU" sz="3600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«От хорошей жизни писателем не станешь».</a:t>
            </a:r>
            <a:endParaRPr lang="ru-RU" sz="3600" b="1" i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237626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04960"/>
            <a:ext cx="4968552" cy="313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022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3 часть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600200"/>
            <a:ext cx="45720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b="1" u="sng" dirty="0">
                <a:solidFill>
                  <a:srgbClr val="C00000"/>
                </a:solidFill>
              </a:rPr>
              <a:t>Ключевые слова: </a:t>
            </a:r>
            <a:r>
              <a:rPr lang="ru-RU" b="1" i="1" dirty="0"/>
              <a:t>сугробы, бежала, дрожала.</a:t>
            </a:r>
            <a:endParaRPr lang="ru-RU" b="1" dirty="0"/>
          </a:p>
          <a:p>
            <a:pPr>
              <a:buFont typeface="Wingdings" pitchFamily="2" charset="2"/>
              <a:buNone/>
            </a:pPr>
            <a:r>
              <a:rPr lang="ru-RU" b="1" dirty="0"/>
              <a:t>Цвет: </a:t>
            </a:r>
            <a:r>
              <a:rPr lang="ru-RU" b="1" i="1" dirty="0"/>
              <a:t>белый (сугробы), стальной отлив воды.</a:t>
            </a:r>
          </a:p>
        </p:txBody>
      </p:sp>
      <p:pic>
        <p:nvPicPr>
          <p:cNvPr id="20484" name="Picture 4" descr="вечер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7338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38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4 часть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9911" y="1268760"/>
            <a:ext cx="5364089" cy="558924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 dirty="0">
                <a:solidFill>
                  <a:srgbClr val="C00000"/>
                </a:solidFill>
              </a:rPr>
              <a:t>Ключевые слова: </a:t>
            </a:r>
            <a:r>
              <a:rPr lang="ru-RU" sz="3600" b="1" i="1" dirty="0"/>
              <a:t>плелась, пот, показался, щенков, звонко, скуля, скрылся.</a:t>
            </a:r>
            <a:endParaRPr lang="ru-RU" sz="3600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 dirty="0"/>
              <a:t>Цвет: </a:t>
            </a:r>
            <a:r>
              <a:rPr lang="ru-RU" sz="3600" b="1" i="1" dirty="0"/>
              <a:t>темнота, ночь, синяя высь, тонкая </a:t>
            </a:r>
            <a:r>
              <a:rPr lang="ru-RU" sz="3600" b="1" dirty="0" smtClean="0">
                <a:solidFill>
                  <a:srgbClr val="C00000"/>
                </a:solidFill>
              </a:rPr>
              <a:t>Образные </a:t>
            </a:r>
            <a:r>
              <a:rPr lang="ru-RU" sz="3600" b="1" dirty="0">
                <a:solidFill>
                  <a:srgbClr val="C00000"/>
                </a:solidFill>
              </a:rPr>
              <a:t>средства: </a:t>
            </a:r>
            <a:r>
              <a:rPr lang="ru-RU" sz="3600" b="1" i="1" dirty="0"/>
              <a:t>эпитет (</a:t>
            </a:r>
            <a:r>
              <a:rPr lang="ru-RU" sz="3600" b="1" i="1" u="sng" dirty="0"/>
              <a:t>синяя</a:t>
            </a:r>
            <a:r>
              <a:rPr lang="ru-RU" sz="3600" b="1" i="1" dirty="0"/>
              <a:t> высь, месяц тонкий- </a:t>
            </a:r>
            <a:r>
              <a:rPr lang="ru-RU" sz="3600" b="1" dirty="0"/>
              <a:t>инверсия</a:t>
            </a:r>
            <a:r>
              <a:rPr lang="ru-RU" sz="3600" b="1" i="1" dirty="0"/>
              <a:t>), метафора (</a:t>
            </a:r>
            <a:r>
              <a:rPr lang="ru-RU" sz="3600" b="1" i="1" u="sng" dirty="0"/>
              <a:t>глядела звонко</a:t>
            </a:r>
            <a:r>
              <a:rPr lang="ru-RU" sz="3600" b="1" i="1" dirty="0"/>
              <a:t>).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1" y="476672"/>
            <a:ext cx="3581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03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/>
              <a:t>5 часть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9992" y="836712"/>
            <a:ext cx="4464496" cy="590465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ru-RU" sz="3600" b="1" u="sng" dirty="0">
                <a:solidFill>
                  <a:srgbClr val="C00000"/>
                </a:solidFill>
              </a:rPr>
              <a:t>Ключевые слова: </a:t>
            </a:r>
            <a:r>
              <a:rPr lang="ru-RU" sz="3600" b="1" i="1" dirty="0"/>
              <a:t>глухо, камень, покатились.</a:t>
            </a:r>
            <a:endParaRPr lang="ru-RU" sz="3600" b="1" dirty="0"/>
          </a:p>
          <a:p>
            <a:pPr>
              <a:buFont typeface="Wingdings" pitchFamily="2" charset="2"/>
              <a:buNone/>
            </a:pPr>
            <a:r>
              <a:rPr lang="ru-RU" sz="3600" b="1" dirty="0">
                <a:solidFill>
                  <a:srgbClr val="C00000"/>
                </a:solidFill>
              </a:rPr>
              <a:t>Цвет:</a:t>
            </a:r>
            <a:r>
              <a:rPr lang="ru-RU" sz="3600" b="1" i="1" dirty="0"/>
              <a:t> белый снег, золотые глаза, ночь.</a:t>
            </a:r>
            <a:endParaRPr lang="ru-RU" sz="3600" b="1" dirty="0"/>
          </a:p>
          <a:p>
            <a:pPr>
              <a:buFont typeface="Wingdings" pitchFamily="2" charset="2"/>
              <a:buNone/>
            </a:pPr>
            <a:r>
              <a:rPr lang="ru-RU" sz="3600" b="1" dirty="0">
                <a:solidFill>
                  <a:srgbClr val="C00000"/>
                </a:solidFill>
              </a:rPr>
              <a:t>Образные средства:</a:t>
            </a:r>
            <a:r>
              <a:rPr lang="ru-RU" sz="3600" b="1" dirty="0"/>
              <a:t> </a:t>
            </a:r>
            <a:r>
              <a:rPr lang="ru-RU" sz="3600" b="1" i="1" dirty="0"/>
              <a:t>сравнение (как от подачки), эпитет (золотые звезды).</a:t>
            </a:r>
            <a:endParaRPr lang="ru-RU" sz="3600" dirty="0"/>
          </a:p>
        </p:txBody>
      </p:sp>
      <p:pic>
        <p:nvPicPr>
          <p:cNvPr id="22532" name="Picture 4" descr="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267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5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идея произведений</a:t>
            </a:r>
            <a:endParaRPr lang="ru-RU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55446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i="1" dirty="0" smtClean="0">
                <a:solidFill>
                  <a:srgbClr val="0070C0"/>
                </a:solidFill>
              </a:rPr>
              <a:t>Человек </a:t>
            </a:r>
            <a:r>
              <a:rPr lang="ru-RU" sz="4800" b="1" i="1" dirty="0">
                <a:solidFill>
                  <a:srgbClr val="0070C0"/>
                </a:solidFill>
              </a:rPr>
              <a:t>должен чувствовать ответственность за всё живое на земле</a:t>
            </a:r>
          </a:p>
        </p:txBody>
      </p:sp>
      <p:pic>
        <p:nvPicPr>
          <p:cNvPr id="17412" name="Picture 4" descr="прелес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35589"/>
            <a:ext cx="3387676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C00000"/>
                </a:solidFill>
              </a:rPr>
              <a:t>Язык  </a:t>
            </a:r>
            <a:r>
              <a:rPr lang="ru-RU" b="1" dirty="0" smtClean="0">
                <a:solidFill>
                  <a:srgbClr val="C00000"/>
                </a:solidFill>
              </a:rPr>
              <a:t>произведения </a:t>
            </a:r>
            <a:r>
              <a:rPr lang="ru-RU" b="1" dirty="0" err="1" smtClean="0">
                <a:solidFill>
                  <a:srgbClr val="C00000"/>
                </a:solidFill>
              </a:rPr>
              <a:t>С.А.Костюнина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18435" name="Oval 6"/>
          <p:cNvSpPr>
            <a:spLocks noChangeArrowheads="1"/>
          </p:cNvSpPr>
          <p:nvPr/>
        </p:nvSpPr>
        <p:spPr bwMode="auto">
          <a:xfrm>
            <a:off x="0" y="1340768"/>
            <a:ext cx="9144000" cy="51845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Ctr="1"/>
          <a:lstStyle/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itchFamily="18" charset="0"/>
              </a:rPr>
              <a:t>Профессиональная лексика</a:t>
            </a:r>
          </a:p>
          <a:p>
            <a:pPr algn="ctr"/>
            <a:endParaRPr lang="ru-RU" sz="3600" dirty="0" smtClean="0">
              <a:latin typeface="Times New Roman" pitchFamily="18" charset="0"/>
            </a:endParaRPr>
          </a:p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Выжлец,выжловка,выжлятник,вертлюг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гон, работать в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полазе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Oval 6"/>
          <p:cNvSpPr>
            <a:spLocks noChangeArrowheads="1"/>
          </p:cNvSpPr>
          <p:nvPr/>
        </p:nvSpPr>
        <p:spPr bwMode="auto">
          <a:xfrm>
            <a:off x="0" y="1196752"/>
            <a:ext cx="9144000" cy="51845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Ctr="1"/>
          <a:lstStyle/>
          <a:p>
            <a:pPr algn="ctr"/>
            <a:r>
              <a:rPr lang="ru-RU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Тропы: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Истома стала овладевать,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Смывая и унося дневные заботы,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Гончая охота-как натянутая струна,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Блики огня прыгали,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Черные  еловые лапы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6064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  произведения </a:t>
            </a:r>
            <a:r>
              <a:rPr lang="ru-RU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С.А.Костюнина</a:t>
            </a:r>
            <a:endParaRPr lang="ru-RU" sz="3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4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u="sng" dirty="0" smtClean="0">
                <a:solidFill>
                  <a:srgbClr val="C00000"/>
                </a:solidFill>
              </a:rPr>
              <a:t>Следует отметить и тургеневские </a:t>
            </a:r>
            <a:r>
              <a:rPr lang="ru-RU" b="1" u="sng" dirty="0" smtClean="0">
                <a:solidFill>
                  <a:srgbClr val="C00000"/>
                </a:solidFill>
              </a:rPr>
              <a:t>традиции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340768"/>
            <a:ext cx="9144000" cy="5517232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3600" b="1" u="sng" dirty="0" smtClean="0">
                <a:solidFill>
                  <a:schemeClr val="tx1"/>
                </a:solidFill>
              </a:rPr>
              <a:t>Образ собаки</a:t>
            </a:r>
          </a:p>
          <a:p>
            <a:pPr marL="0" indent="0" algn="ctr" eaLnBrk="1" hangingPunct="1">
              <a:buNone/>
              <a:defRPr/>
            </a:pP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И.С. </a:t>
            </a:r>
            <a:r>
              <a:rPr lang="ru-RU" sz="3600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Тургенев «</a:t>
            </a: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Ермолай и </a:t>
            </a:r>
            <a:r>
              <a:rPr lang="ru-RU" sz="3600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мельничиха</a:t>
            </a: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»)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i="1" dirty="0" smtClean="0"/>
              <a:t>«Была у него и </a:t>
            </a:r>
            <a:r>
              <a:rPr lang="ru-RU" sz="3600" i="1" dirty="0" err="1" smtClean="0"/>
              <a:t>лягавая</a:t>
            </a:r>
            <a:r>
              <a:rPr lang="ru-RU" sz="3600" i="1" dirty="0" smtClean="0"/>
              <a:t> </a:t>
            </a:r>
            <a:r>
              <a:rPr lang="ru-RU" sz="3600" i="1" dirty="0" err="1" smtClean="0"/>
              <a:t>собака,по</a:t>
            </a:r>
            <a:r>
              <a:rPr lang="ru-RU" sz="3600" i="1" dirty="0" smtClean="0"/>
              <a:t> прозванью </a:t>
            </a:r>
            <a:r>
              <a:rPr lang="ru-RU" sz="3600" i="1" dirty="0" err="1" smtClean="0"/>
              <a:t>Валетка,преудивительное</a:t>
            </a:r>
            <a:r>
              <a:rPr lang="ru-RU" sz="3600" i="1" dirty="0" smtClean="0"/>
              <a:t> </a:t>
            </a:r>
            <a:r>
              <a:rPr lang="ru-RU" sz="3600" i="1" dirty="0" err="1" smtClean="0"/>
              <a:t>созданье</a:t>
            </a:r>
            <a:r>
              <a:rPr lang="ru-RU" sz="3600" i="1" dirty="0" smtClean="0"/>
              <a:t>…».«Замечательное свойство Валетки было его непостижимое </a:t>
            </a:r>
            <a:r>
              <a:rPr lang="ru-RU" sz="3600" i="1" u="sng" dirty="0" smtClean="0">
                <a:solidFill>
                  <a:srgbClr val="FF3300"/>
                </a:solidFill>
              </a:rPr>
              <a:t>равнодушие ко всему на свете…»</a:t>
            </a:r>
            <a:r>
              <a:rPr lang="ru-RU" sz="3600" i="1" dirty="0" smtClean="0">
                <a:solidFill>
                  <a:srgbClr val="FF33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7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u="sng" dirty="0" smtClean="0">
                <a:solidFill>
                  <a:srgbClr val="C00000"/>
                </a:solidFill>
              </a:rPr>
              <a:t>Тургеневские традиции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340768"/>
            <a:ext cx="9144000" cy="5517232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3600" b="1" u="sng" dirty="0" smtClean="0">
                <a:solidFill>
                  <a:schemeClr val="tx1"/>
                </a:solidFill>
              </a:rPr>
              <a:t>Образ собаки</a:t>
            </a:r>
          </a:p>
          <a:p>
            <a:pPr marL="0" indent="0" algn="ctr" eaLnBrk="1" hangingPunct="1">
              <a:buNone/>
              <a:defRPr/>
            </a:pP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И.С. </a:t>
            </a:r>
            <a:r>
              <a:rPr lang="ru-RU" sz="3600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Тургенев «</a:t>
            </a: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Ермолай и </a:t>
            </a:r>
            <a:r>
              <a:rPr lang="ru-RU" sz="3600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мельничиха</a:t>
            </a: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»)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i="1" dirty="0" smtClean="0"/>
              <a:t>«Если б речь шла не о собаке, я бы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i="1" dirty="0" smtClean="0"/>
              <a:t>употребил слово </a:t>
            </a:r>
            <a:r>
              <a:rPr lang="ru-RU" sz="3600" i="1" u="sng" dirty="0" smtClean="0">
                <a:solidFill>
                  <a:srgbClr val="FF3300"/>
                </a:solidFill>
              </a:rPr>
              <a:t>«разочарованность».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i="1" dirty="0" smtClean="0"/>
              <a:t>«Обыкновенно он сидел, </a:t>
            </a:r>
            <a:r>
              <a:rPr lang="ru-RU" sz="3600" i="1" u="sng" dirty="0" smtClean="0">
                <a:solidFill>
                  <a:srgbClr val="FF3300"/>
                </a:solidFill>
              </a:rPr>
              <a:t>хмурился,</a:t>
            </a:r>
            <a:r>
              <a:rPr lang="ru-RU" sz="3600" i="1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i="1" u="sng" dirty="0" smtClean="0">
                <a:solidFill>
                  <a:srgbClr val="FF0000"/>
                </a:solidFill>
              </a:rPr>
              <a:t>вз</a:t>
            </a:r>
            <a:r>
              <a:rPr lang="ru-RU" sz="3600" i="1" u="sng" dirty="0" smtClean="0">
                <a:solidFill>
                  <a:srgbClr val="FF3300"/>
                </a:solidFill>
              </a:rPr>
              <a:t>драгивал</a:t>
            </a:r>
            <a:r>
              <a:rPr lang="ru-RU" sz="3600" i="1" u="sng" dirty="0" smtClean="0"/>
              <a:t> </a:t>
            </a:r>
            <a:r>
              <a:rPr lang="ru-RU" sz="3600" i="1" dirty="0" smtClean="0"/>
              <a:t>по временам и никогда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i="1" u="sng" dirty="0" smtClean="0">
                <a:solidFill>
                  <a:srgbClr val="FF3300"/>
                </a:solidFill>
              </a:rPr>
              <a:t>не улыбался</a:t>
            </a:r>
            <a:endParaRPr lang="ru-RU" sz="3600" i="1" u="sng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51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784976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u="sng" dirty="0" err="1" smtClean="0">
                <a:solidFill>
                  <a:srgbClr val="C00000"/>
                </a:solidFill>
              </a:rPr>
              <a:t>А.В.Костюнин</a:t>
            </a:r>
            <a:r>
              <a:rPr lang="ru-RU" sz="3600" b="1" u="sng" dirty="0" smtClean="0">
                <a:solidFill>
                  <a:srgbClr val="C00000"/>
                </a:solidFill>
              </a:rPr>
              <a:t> «Орфей и Прима</a:t>
            </a:r>
            <a:r>
              <a:rPr lang="ru-RU" sz="3600" b="1" u="sng" dirty="0">
                <a:solidFill>
                  <a:srgbClr val="C00000"/>
                </a:solidFill>
              </a:rPr>
              <a:t>»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-13359" y="1268760"/>
            <a:ext cx="9144000" cy="558924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600" i="1" dirty="0" smtClean="0"/>
              <a:t>«Кобель приоткрыл глаза и </a:t>
            </a:r>
            <a:r>
              <a:rPr lang="ru-RU" sz="3600" i="1" u="sng" dirty="0" smtClean="0">
                <a:solidFill>
                  <a:srgbClr val="FF3300"/>
                </a:solidFill>
              </a:rPr>
              <a:t>укоризненно</a:t>
            </a:r>
            <a:r>
              <a:rPr lang="ru-RU" sz="3600" i="1" dirty="0" smtClean="0"/>
              <a:t> посмотрел на хозяина. По-моему, до этого времени он не спал, а лишь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i="1" u="sng" dirty="0" smtClean="0">
                <a:solidFill>
                  <a:srgbClr val="FF3300"/>
                </a:solidFill>
              </a:rPr>
              <a:t>притворялся</a:t>
            </a:r>
            <a:r>
              <a:rPr lang="ru-RU" sz="3600" i="1" u="sng" dirty="0" smtClean="0"/>
              <a:t> </a:t>
            </a:r>
            <a:r>
              <a:rPr lang="ru-RU" sz="3600" i="1" dirty="0" smtClean="0"/>
              <a:t>и все слышал…»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i="1" dirty="0" smtClean="0"/>
              <a:t>«</a:t>
            </a:r>
            <a:r>
              <a:rPr lang="ru-RU" sz="3600" i="1" u="sng" dirty="0" smtClean="0">
                <a:solidFill>
                  <a:srgbClr val="FF3300"/>
                </a:solidFill>
              </a:rPr>
              <a:t>С мрачным видом</a:t>
            </a:r>
            <a:r>
              <a:rPr lang="ru-RU" sz="3600" i="1" dirty="0" smtClean="0"/>
              <a:t> подошел к своей миске; </a:t>
            </a:r>
            <a:r>
              <a:rPr lang="ru-RU" sz="3600" i="1" u="sng" dirty="0" smtClean="0">
                <a:solidFill>
                  <a:srgbClr val="FF3300"/>
                </a:solidFill>
              </a:rPr>
              <a:t>устало</a:t>
            </a:r>
            <a:r>
              <a:rPr lang="ru-RU" sz="3600" i="1" dirty="0" smtClean="0"/>
              <a:t> </a:t>
            </a:r>
            <a:r>
              <a:rPr lang="ru-RU" sz="3600" i="1" dirty="0" err="1" smtClean="0"/>
              <a:t>поднявшись,он</a:t>
            </a:r>
            <a:r>
              <a:rPr lang="ru-RU" sz="3600" i="1" dirty="0" smtClean="0"/>
              <a:t> подошел к холодильнику…». «</a:t>
            </a:r>
            <a:r>
              <a:rPr lang="ru-RU" sz="3600" i="1" dirty="0" err="1" smtClean="0"/>
              <a:t>Гончик</a:t>
            </a:r>
            <a:r>
              <a:rPr lang="ru-RU" sz="3600" i="1" dirty="0" smtClean="0"/>
              <a:t> изобразил </a:t>
            </a:r>
            <a:r>
              <a:rPr lang="ru-RU" sz="3600" i="1" u="sng" dirty="0" smtClean="0">
                <a:solidFill>
                  <a:srgbClr val="FF3300"/>
                </a:solidFill>
              </a:rPr>
              <a:t>полное  равнодушие,</a:t>
            </a:r>
            <a:r>
              <a:rPr lang="ru-RU" sz="3600" i="1" dirty="0" smtClean="0"/>
              <a:t> вернулся на место  и лег». </a:t>
            </a:r>
          </a:p>
        </p:txBody>
      </p:sp>
    </p:spTree>
    <p:extLst>
      <p:ext uri="{BB962C8B-B14F-4D97-AF65-F5344CB8AC3E}">
        <p14:creationId xmlns:p14="http://schemas.microsoft.com/office/powerpoint/2010/main" val="9704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u="sng" dirty="0" smtClean="0">
                <a:solidFill>
                  <a:srgbClr val="C00000"/>
                </a:solidFill>
              </a:rPr>
              <a:t>Образ собаки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0" y="1196974"/>
            <a:ext cx="9036496" cy="56610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600" i="1" dirty="0" smtClean="0"/>
              <a:t>«На охоте он </a:t>
            </a:r>
            <a:r>
              <a:rPr lang="ru-RU" sz="3600" i="1" u="sng" dirty="0" smtClean="0">
                <a:solidFill>
                  <a:srgbClr val="FF3300"/>
                </a:solidFill>
              </a:rPr>
              <a:t>отличался неутомимостью и чутье  имел порядочное</a:t>
            </a:r>
            <a:r>
              <a:rPr lang="ru-RU" sz="3600" i="1" u="sng" dirty="0" smtClean="0"/>
              <a:t>,</a:t>
            </a:r>
            <a:r>
              <a:rPr lang="ru-RU" sz="3600" i="1" dirty="0" smtClean="0"/>
              <a:t> но если случайно </a:t>
            </a:r>
            <a:r>
              <a:rPr lang="ru-RU" sz="3600" i="1" u="sng" dirty="0" smtClean="0">
                <a:solidFill>
                  <a:srgbClr val="FF3300"/>
                </a:solidFill>
              </a:rPr>
              <a:t>догонял подраненного  зайца</a:t>
            </a:r>
            <a:r>
              <a:rPr lang="ru-RU" sz="3600" i="1" dirty="0" smtClean="0">
                <a:solidFill>
                  <a:srgbClr val="FF3300"/>
                </a:solidFill>
              </a:rPr>
              <a:t>,</a:t>
            </a:r>
            <a:r>
              <a:rPr lang="ru-RU" sz="3600" i="1" dirty="0" smtClean="0"/>
              <a:t> то  уж съедал   его с наслаждением всего, до последней косточки…»</a:t>
            </a:r>
          </a:p>
        </p:txBody>
      </p:sp>
      <p:pic>
        <p:nvPicPr>
          <p:cNvPr id="20486" name="Picture 11" descr="ВАлетк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89040"/>
            <a:ext cx="1872208" cy="2893386"/>
          </a:xfrm>
        </p:spPr>
      </p:pic>
      <p:sp>
        <p:nvSpPr>
          <p:cNvPr id="4" name="Прямоугольник 3"/>
          <p:cNvSpPr/>
          <p:nvPr/>
        </p:nvSpPr>
        <p:spPr>
          <a:xfrm>
            <a:off x="3491880" y="6097651"/>
            <a:ext cx="2519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 err="1" smtClean="0">
                <a:solidFill>
                  <a:srgbClr val="002060"/>
                </a:solidFill>
              </a:rPr>
              <a:t>И.С.Тургенев</a:t>
            </a:r>
            <a:r>
              <a:rPr lang="ru-RU" sz="3200" i="1" dirty="0" smtClean="0">
                <a:solidFill>
                  <a:srgbClr val="002060"/>
                </a:solidFill>
              </a:rPr>
              <a:t>.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1255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Хочется о самом главном сказать простыми искренними словами.</a:t>
            </a:r>
          </a:p>
          <a:p>
            <a:pPr algn="ctr"/>
            <a:r>
              <a:rPr lang="ru-RU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Пробегая по чужой судьбе, давайте задумаемся о своей.</a:t>
            </a:r>
          </a:p>
          <a:p>
            <a:r>
              <a:rPr lang="ru-RU" sz="3600" dirty="0" smtClean="0"/>
              <a:t> Мысли о прошлом - единственный надёжный мост в будущее.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180020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55594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77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323528" y="5568"/>
            <a:ext cx="82296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400" b="1" i="1" u="sng" dirty="0" smtClean="0">
                <a:solidFill>
                  <a:srgbClr val="C00000"/>
                </a:solidFill>
              </a:rPr>
              <a:t>Образ собаки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sz="quarter" idx="1"/>
          </p:nvPr>
        </p:nvSpPr>
        <p:spPr>
          <a:xfrm>
            <a:off x="35496" y="1196974"/>
            <a:ext cx="9108504" cy="554439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900" dirty="0" smtClean="0"/>
              <a:t>«</a:t>
            </a:r>
            <a:r>
              <a:rPr lang="ru-RU" sz="3900" i="1" dirty="0" smtClean="0"/>
              <a:t>Дверь настежь–и смычок русских гончих, теснясь  и разбрасывая слюну, выскочил на волю. Вдруг </a:t>
            </a:r>
            <a:r>
              <a:rPr lang="ru-RU" sz="3900" i="1" u="sng" dirty="0" smtClean="0">
                <a:solidFill>
                  <a:srgbClr val="FF3300"/>
                </a:solidFill>
              </a:rPr>
              <a:t>натекают на пахучий след</a:t>
            </a:r>
            <a:r>
              <a:rPr lang="ru-RU" sz="3900" i="1" dirty="0" smtClean="0">
                <a:solidFill>
                  <a:srgbClr val="FF3300"/>
                </a:solidFill>
              </a:rPr>
              <a:t>.</a:t>
            </a:r>
            <a:r>
              <a:rPr lang="ru-RU" sz="3900" i="1" dirty="0" smtClean="0"/>
              <a:t> И вот </a:t>
            </a:r>
            <a:r>
              <a:rPr lang="ru-RU" sz="3900" i="1" u="sng" dirty="0" smtClean="0">
                <a:solidFill>
                  <a:srgbClr val="FF3300"/>
                </a:solidFill>
              </a:rPr>
              <a:t>нос</a:t>
            </a:r>
            <a:r>
              <a:rPr lang="ru-RU" sz="3900" i="1" dirty="0" smtClean="0"/>
              <a:t> еще сзади, </a:t>
            </a:r>
            <a:r>
              <a:rPr lang="ru-RU" sz="3900" i="1" u="sng" dirty="0" smtClean="0">
                <a:solidFill>
                  <a:srgbClr val="FF3300"/>
                </a:solidFill>
              </a:rPr>
              <a:t>не может оторваться, а корпус и ноги уже в погоне».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ru-RU" sz="3600" i="1" u="sng" dirty="0" err="1" smtClean="0">
                <a:solidFill>
                  <a:schemeClr val="tx1"/>
                </a:solidFill>
              </a:rPr>
              <a:t>А.Костюнин</a:t>
            </a:r>
            <a:r>
              <a:rPr lang="ru-RU" sz="3600" i="1" u="sng" dirty="0" smtClean="0">
                <a:solidFill>
                  <a:schemeClr val="tx1"/>
                </a:solidFill>
              </a:rPr>
              <a:t> «Орфей и Прима»</a:t>
            </a:r>
          </a:p>
        </p:txBody>
      </p:sp>
    </p:spTree>
    <p:extLst>
      <p:ext uri="{BB962C8B-B14F-4D97-AF65-F5344CB8AC3E}">
        <p14:creationId xmlns:p14="http://schemas.microsoft.com/office/powerpoint/2010/main" val="336778664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260648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Сравним пейзаж в рассказах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Тургенева и Костюнина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7555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260648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Сравним пейзаж в рассказах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Тургенева и Костюнина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3763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88640"/>
            <a:ext cx="864096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«Сквозь обнаженные, бурые   сучья дерев мирно белеет неподвижное небо; кое-где  на липах висят последние  золотые листья.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Сырая земля упруга под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ногами;высокие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сухие былинки не шевелятся, длинные нити блестят на побледневшей траве».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«Гроза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надвигалась.Впереди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огромная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туча медленно поднималась из-за леса;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надо мной и мне навстречу неслись длинные облака; ракиты тревожно шевелились и трепетали».</a:t>
            </a:r>
          </a:p>
          <a:p>
            <a:pPr algn="r"/>
            <a:r>
              <a:rPr lang="ru-RU" sz="3200" dirty="0" smtClean="0"/>
              <a:t>(Тургенев И.С. «Лес и степь», «Бирюк»)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24867703"/>
      </p:ext>
    </p:extLst>
  </p:cSld>
  <p:clrMapOvr>
    <a:masterClrMapping/>
  </p:clrMapOvr>
  <p:transition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«Был скоротечный период года, 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который у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гончатников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принято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называть «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узерна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».Золотая осень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яркие краски закончились. 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снег уже был, но бесследно растаял. Талая  земля еще не промерзла. Березы сменили сусальное золото листвы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строгий готический стиль».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«Стало смеркаться. С  обеда серые 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тучи, словно устав, замедлили ход, 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лениво теснились и наползали  друг на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друга».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4278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b="1" u="sng" dirty="0" smtClean="0">
                <a:solidFill>
                  <a:srgbClr val="C00000"/>
                </a:solidFill>
              </a:rPr>
              <a:t>Пейзаж</a:t>
            </a:r>
          </a:p>
        </p:txBody>
      </p:sp>
      <p:pic>
        <p:nvPicPr>
          <p:cNvPr id="21509" name="Picture 15" descr="j029889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192" y="6966"/>
            <a:ext cx="2566988" cy="1993900"/>
          </a:xfrm>
        </p:spPr>
      </p:pic>
      <p:sp>
        <p:nvSpPr>
          <p:cNvPr id="2048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179512" y="1628800"/>
            <a:ext cx="4038600" cy="45974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«Сквозь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обнаженные, бурые   сучья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дерев мирно белеет неподвижное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небо; кое-где  на липах висят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последние 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золотые листья.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u="sng" dirty="0" smtClean="0">
                <a:solidFill>
                  <a:srgbClr val="FF3300"/>
                </a:solidFill>
              </a:rPr>
              <a:t>Сырая земля упруга под ногами;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высокие сухие былинки не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шевелятся, длинные нити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блестят на побледневшей траве».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«Гроза </a:t>
            </a:r>
            <a:r>
              <a:rPr lang="ru-RU" sz="1600" b="1" i="1" dirty="0" err="1" smtClean="0"/>
              <a:t>надвигалась.Впереди</a:t>
            </a:r>
            <a:r>
              <a:rPr lang="ru-RU" sz="1600" b="1" i="1" dirty="0" smtClean="0"/>
              <a:t>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огромная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u="sng" dirty="0" smtClean="0">
                <a:solidFill>
                  <a:srgbClr val="FF3300"/>
                </a:solidFill>
              </a:rPr>
              <a:t>туча медленно поднималась</a:t>
            </a:r>
            <a:r>
              <a:rPr lang="ru-RU" sz="1600" b="1" i="1" dirty="0" smtClean="0"/>
              <a:t> из-за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err="1" smtClean="0"/>
              <a:t>леса;надо</a:t>
            </a:r>
            <a:r>
              <a:rPr lang="ru-RU" sz="1600" b="1" i="1" dirty="0" smtClean="0"/>
              <a:t> мной и мне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навстречу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u="sng" dirty="0" smtClean="0">
                <a:solidFill>
                  <a:srgbClr val="FF3300"/>
                </a:solidFill>
              </a:rPr>
              <a:t>неслись</a:t>
            </a:r>
            <a:r>
              <a:rPr lang="ru-RU" sz="1600" b="1" i="1" dirty="0" smtClean="0">
                <a:solidFill>
                  <a:srgbClr val="FF3300"/>
                </a:solidFill>
              </a:rPr>
              <a:t> </a:t>
            </a:r>
            <a:r>
              <a:rPr lang="ru-RU" sz="1600" b="1" i="1" dirty="0" smtClean="0"/>
              <a:t>длинные облака; ракиты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тревожно шевелились и трепетали».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(</a:t>
            </a:r>
            <a:r>
              <a:rPr lang="ru-RU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Тургенев И.С. «Лес и степь», «Бирюк»)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sz="quarter" idx="3"/>
          </p:nvPr>
        </p:nvSpPr>
        <p:spPr>
          <a:xfrm>
            <a:off x="4644008" y="1700808"/>
            <a:ext cx="4320480" cy="43195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i="1" dirty="0" smtClean="0"/>
              <a:t>«</a:t>
            </a:r>
            <a:r>
              <a:rPr lang="ru-RU" sz="1600" b="1" i="1" dirty="0" smtClean="0"/>
              <a:t>Был скоротечный период года,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который у </a:t>
            </a:r>
            <a:r>
              <a:rPr lang="ru-RU" sz="1600" b="1" i="1" dirty="0" err="1" smtClean="0"/>
              <a:t>гончатников</a:t>
            </a:r>
            <a:r>
              <a:rPr lang="ru-RU" sz="1600" b="1" i="1" dirty="0" smtClean="0"/>
              <a:t> принято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называть «</a:t>
            </a:r>
            <a:r>
              <a:rPr lang="ru-RU" sz="1600" b="1" i="1" dirty="0" err="1" smtClean="0"/>
              <a:t>узерна</a:t>
            </a:r>
            <a:r>
              <a:rPr lang="ru-RU" sz="1600" b="1" i="1" dirty="0" smtClean="0"/>
              <a:t>».Золотая осень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и яркие краски закончились.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Первый снег уже был, но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бесследно растаял.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Талая  земля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u="sng" dirty="0" smtClean="0">
                <a:solidFill>
                  <a:srgbClr val="FF3300"/>
                </a:solidFill>
              </a:rPr>
              <a:t>еще не промерзла</a:t>
            </a:r>
            <a:r>
              <a:rPr lang="ru-RU" sz="1600" b="1" i="1" u="sng" dirty="0" smtClean="0"/>
              <a:t>.</a:t>
            </a:r>
            <a:r>
              <a:rPr lang="ru-RU" sz="1600" b="1" i="1" dirty="0" smtClean="0"/>
              <a:t> Березы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сменили сусальное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золото листвы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на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строгий готический стиль».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«Стало смеркаться. С  обеда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серые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u="sng" dirty="0" smtClean="0">
                <a:solidFill>
                  <a:srgbClr val="FF3300"/>
                </a:solidFill>
              </a:rPr>
              <a:t>тучи, словно устав, замедлили ход,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rgbClr val="FF3300"/>
                </a:solidFill>
              </a:rPr>
              <a:t>лениво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теснились и наползали</a:t>
            </a:r>
            <a:r>
              <a:rPr lang="ru-RU" sz="1600" b="1" i="1" dirty="0" smtClean="0"/>
              <a:t>  друг на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b="1" i="1" dirty="0" smtClean="0"/>
              <a:t>друга». </a:t>
            </a:r>
          </a:p>
        </p:txBody>
      </p:sp>
    </p:spTree>
    <p:extLst>
      <p:ext uri="{BB962C8B-B14F-4D97-AF65-F5344CB8AC3E}">
        <p14:creationId xmlns:p14="http://schemas.microsoft.com/office/powerpoint/2010/main" val="195631162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98" decel="1000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98" decel="100000" fill="hold"/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98" decel="1000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98" decel="100000" fill="hold"/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98" decel="100000" fill="hold"/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98" decel="100000" fill="hold"/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98" decel="100000" fill="hold"/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98" decel="100000" fill="hold"/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98" decel="100000" fill="hold"/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98" decel="100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98" decel="1000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98" decel="1000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98" decel="100000" fill="hold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98" decel="1000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98" decel="100000" fill="hold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98" decel="1000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98" decel="100000" fill="hold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98" decel="100000" fill="hold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98" decel="100000" fill="hold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98" decel="100000" fill="hold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98" decel="100000" fill="hold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98" decel="100000" fill="hold"/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98" decel="100000" fill="hold"/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4" grpId="0" build="p"/>
      <p:bldP spid="2048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24090"/>
            <a:ext cx="8686800" cy="8412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u="sng" dirty="0" smtClean="0">
                <a:solidFill>
                  <a:srgbClr val="C00000"/>
                </a:solidFill>
              </a:rPr>
              <a:t>Композиция  рассказа «Орфей и Прима»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052736"/>
            <a:ext cx="9144000" cy="580526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3600" b="1" i="1" dirty="0" smtClean="0">
                <a:solidFill>
                  <a:srgbClr val="0066FF"/>
                </a:solidFill>
              </a:rPr>
              <a:t>Завязка </a:t>
            </a:r>
            <a:r>
              <a:rPr lang="ru-RU" sz="3600" dirty="0" smtClean="0">
                <a:solidFill>
                  <a:srgbClr val="0066FF"/>
                </a:solidFill>
              </a:rPr>
              <a:t>:</a:t>
            </a:r>
            <a:r>
              <a:rPr lang="ru-RU" sz="3600" dirty="0">
                <a:solidFill>
                  <a:srgbClr val="3399FF"/>
                </a:solidFill>
              </a:rPr>
              <a:t> </a:t>
            </a:r>
            <a:r>
              <a:rPr lang="ru-RU" sz="3600" b="1" u="sng" dirty="0">
                <a:solidFill>
                  <a:srgbClr val="002060"/>
                </a:solidFill>
              </a:rPr>
              <a:t>заказ охоты</a:t>
            </a:r>
            <a:endParaRPr lang="ru-RU" sz="3600" b="1" u="sng" dirty="0" smtClean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r>
              <a:rPr lang="ru-RU" sz="3600" b="1" i="1" dirty="0" smtClean="0">
                <a:solidFill>
                  <a:srgbClr val="0066FF"/>
                </a:solidFill>
              </a:rPr>
              <a:t>Развитие действия</a:t>
            </a:r>
            <a:r>
              <a:rPr lang="ru-RU" sz="3600" dirty="0" smtClean="0">
                <a:solidFill>
                  <a:srgbClr val="0066FF"/>
                </a:solidFill>
              </a:rPr>
              <a:t>: </a:t>
            </a:r>
            <a:r>
              <a:rPr lang="ru-RU" sz="3600" b="1" u="sng" dirty="0" smtClean="0">
                <a:solidFill>
                  <a:srgbClr val="002060"/>
                </a:solidFill>
              </a:rPr>
              <a:t>история </a:t>
            </a:r>
            <a:r>
              <a:rPr lang="ru-RU" sz="3600" b="1" u="sng" dirty="0">
                <a:solidFill>
                  <a:srgbClr val="002060"/>
                </a:solidFill>
              </a:rPr>
              <a:t>собак: </a:t>
            </a:r>
            <a:r>
              <a:rPr lang="ru-RU" sz="3600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судьба Орфея и судьба </a:t>
            </a:r>
            <a:r>
              <a:rPr lang="ru-RU" sz="3600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Примы:</a:t>
            </a:r>
          </a:p>
          <a:p>
            <a:pPr>
              <a:buNone/>
              <a:defRPr/>
            </a:pPr>
            <a:r>
              <a:rPr lang="ru-RU" sz="3600" u="sng" dirty="0" smtClean="0">
                <a:solidFill>
                  <a:srgbClr val="C00000"/>
                </a:solidFill>
              </a:rPr>
              <a:t>Орфей</a:t>
            </a:r>
            <a:r>
              <a:rPr lang="ru-RU" sz="3600" dirty="0" smtClean="0"/>
              <a:t>-любопытный, свободолюбивый, упорный, изобретательный; </a:t>
            </a:r>
            <a:endParaRPr lang="ru-RU" sz="3600" dirty="0"/>
          </a:p>
          <a:p>
            <a:pPr>
              <a:buNone/>
              <a:defRPr/>
            </a:pPr>
            <a:r>
              <a:rPr lang="ru-RU" sz="3600" u="sng" dirty="0" smtClean="0">
                <a:solidFill>
                  <a:srgbClr val="C00000"/>
                </a:solidFill>
              </a:rPr>
              <a:t>Прима</a:t>
            </a:r>
            <a:r>
              <a:rPr lang="ru-RU" sz="3600" dirty="0" smtClean="0"/>
              <a:t>-упорство</a:t>
            </a:r>
            <a:r>
              <a:rPr lang="ru-RU" sz="3600" dirty="0"/>
              <a:t>, изобретательность,  воля к </a:t>
            </a:r>
            <a:r>
              <a:rPr lang="ru-RU" sz="3600" dirty="0" smtClean="0"/>
              <a:t>свободе; </a:t>
            </a:r>
            <a:r>
              <a:rPr lang="ru-RU" sz="3600" i="1" dirty="0"/>
              <a:t>«ворчала, легонько </a:t>
            </a:r>
          </a:p>
          <a:p>
            <a:pPr>
              <a:buNone/>
              <a:defRPr/>
            </a:pPr>
            <a:r>
              <a:rPr lang="ru-RU" sz="3600" i="1" dirty="0"/>
              <a:t>рычала, </a:t>
            </a:r>
            <a:r>
              <a:rPr lang="ru-RU" sz="3600" i="1" dirty="0" smtClean="0"/>
              <a:t>путалась под ногами,</a:t>
            </a:r>
          </a:p>
          <a:p>
            <a:pPr>
              <a:buNone/>
              <a:defRPr/>
            </a:pPr>
            <a:r>
              <a:rPr lang="ru-RU" sz="3600" i="1" dirty="0" smtClean="0"/>
              <a:t>скулила</a:t>
            </a:r>
            <a:r>
              <a:rPr lang="ru-RU" sz="3600" i="1" dirty="0"/>
              <a:t>…»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8482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24090"/>
            <a:ext cx="8686800" cy="8412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Композиция  рассказа «Орфей и Прима»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052736"/>
            <a:ext cx="9144000" cy="5805264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ru-RU" sz="3600" b="1" u="sng" dirty="0">
                <a:solidFill>
                  <a:srgbClr val="7030A0"/>
                </a:solidFill>
              </a:rPr>
              <a:t>Кульминация </a:t>
            </a:r>
            <a:r>
              <a:rPr lang="ru-RU" sz="3600" dirty="0"/>
              <a:t>  </a:t>
            </a:r>
          </a:p>
          <a:p>
            <a:pPr>
              <a:buNone/>
              <a:defRPr/>
            </a:pPr>
            <a:r>
              <a:rPr lang="ru-RU" sz="3600" dirty="0"/>
              <a:t>«заливисто, победно прорвало; </a:t>
            </a:r>
          </a:p>
          <a:p>
            <a:pPr>
              <a:buNone/>
              <a:defRPr/>
            </a:pPr>
            <a:r>
              <a:rPr lang="ru-RU" sz="3600" dirty="0"/>
              <a:t>гон зазвенел, </a:t>
            </a:r>
            <a:r>
              <a:rPr lang="ru-RU" sz="3600" dirty="0" err="1"/>
              <a:t>жаркий,страстный</a:t>
            </a:r>
            <a:endParaRPr lang="ru-RU" sz="3600" dirty="0"/>
          </a:p>
          <a:p>
            <a:pPr>
              <a:buNone/>
              <a:defRPr/>
            </a:pPr>
            <a:r>
              <a:rPr lang="ru-RU" sz="3600" dirty="0"/>
              <a:t> гончаки резвые, </a:t>
            </a:r>
            <a:r>
              <a:rPr lang="ru-RU" sz="3600" dirty="0" err="1" smtClean="0"/>
              <a:t>паратые,равные</a:t>
            </a:r>
            <a:r>
              <a:rPr lang="ru-RU" sz="3600" dirty="0" smtClean="0"/>
              <a:t> </a:t>
            </a:r>
            <a:r>
              <a:rPr lang="ru-RU" sz="3600" dirty="0"/>
              <a:t>на ноги…» </a:t>
            </a:r>
          </a:p>
        </p:txBody>
      </p:sp>
    </p:spTree>
    <p:extLst>
      <p:ext uri="{BB962C8B-B14F-4D97-AF65-F5344CB8AC3E}">
        <p14:creationId xmlns:p14="http://schemas.microsoft.com/office/powerpoint/2010/main" val="23596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686800" cy="8412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u="sng" dirty="0" smtClean="0">
                <a:solidFill>
                  <a:srgbClr val="C00000"/>
                </a:solidFill>
              </a:rPr>
              <a:t>Композиция  рассказа «Орфей и Прима»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052736"/>
            <a:ext cx="9144000" cy="5805264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ru-RU" sz="3600" u="sng" dirty="0">
                <a:solidFill>
                  <a:srgbClr val="7030A0"/>
                </a:solidFill>
              </a:rPr>
              <a:t>Развитие действия </a:t>
            </a:r>
          </a:p>
          <a:p>
            <a:pPr>
              <a:buNone/>
              <a:defRPr/>
            </a:pPr>
            <a:r>
              <a:rPr lang="ru-RU" sz="3600" dirty="0"/>
              <a:t>«Орфей  лежал, на </a:t>
            </a:r>
            <a:r>
              <a:rPr lang="ru-RU" sz="3600" dirty="0" err="1" smtClean="0"/>
              <a:t>спине,задрав</a:t>
            </a:r>
            <a:r>
              <a:rPr lang="ru-RU" sz="3600" dirty="0" smtClean="0"/>
              <a:t> </a:t>
            </a:r>
            <a:r>
              <a:rPr lang="ru-RU" sz="3600" dirty="0"/>
              <a:t>вверх дрожащие </a:t>
            </a:r>
            <a:r>
              <a:rPr lang="ru-RU" sz="3600" dirty="0" smtClean="0"/>
              <a:t>окровавленные  </a:t>
            </a:r>
            <a:r>
              <a:rPr lang="ru-RU" sz="3600" dirty="0"/>
              <a:t>лапы;  не</a:t>
            </a:r>
          </a:p>
          <a:p>
            <a:pPr>
              <a:buNone/>
              <a:defRPr/>
            </a:pPr>
            <a:r>
              <a:rPr lang="ru-RU" sz="3600" dirty="0"/>
              <a:t>скулил: даже на это сил не </a:t>
            </a:r>
            <a:r>
              <a:rPr lang="ru-RU" sz="3600" dirty="0" smtClean="0"/>
              <a:t>было</a:t>
            </a:r>
            <a:r>
              <a:rPr lang="ru-RU" sz="3600" dirty="0"/>
              <a:t>».</a:t>
            </a:r>
          </a:p>
          <a:p>
            <a:pPr>
              <a:buNone/>
              <a:defRPr/>
            </a:pPr>
            <a:r>
              <a:rPr lang="ru-RU" sz="3600" i="1" u="sng" dirty="0" smtClean="0">
                <a:solidFill>
                  <a:srgbClr val="7030A0"/>
                </a:solidFill>
              </a:rPr>
              <a:t>Прима</a:t>
            </a:r>
            <a:r>
              <a:rPr lang="ru-RU" sz="3600" i="1" dirty="0" smtClean="0"/>
              <a:t> «К  </a:t>
            </a:r>
            <a:r>
              <a:rPr lang="ru-RU" sz="3600" i="1" dirty="0"/>
              <a:t>нашему появлению отнеслась равнодушно, а сама ждала кого-то: беспокойно вытягивала морду, принюхивалась…» </a:t>
            </a:r>
          </a:p>
          <a:p>
            <a:pPr>
              <a:buNone/>
              <a:defRPr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243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8686800" cy="84124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rgbClr val="C00000"/>
                </a:solidFill>
              </a:rPr>
              <a:t>Композиция  рассказа «Орфей и Прима»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052736"/>
            <a:ext cx="9144000" cy="5805264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ru-RU" sz="3600" u="sng" dirty="0">
                <a:solidFill>
                  <a:srgbClr val="7030A0"/>
                </a:solidFill>
              </a:rPr>
              <a:t>Развязка  </a:t>
            </a:r>
          </a:p>
          <a:p>
            <a:pPr>
              <a:buNone/>
              <a:defRPr/>
            </a:pPr>
            <a:r>
              <a:rPr lang="ru-RU" sz="3600" dirty="0"/>
              <a:t>«Кобель не </a:t>
            </a:r>
            <a:r>
              <a:rPr lang="ru-RU" sz="3600" dirty="0" err="1" smtClean="0"/>
              <a:t>вернулся.Знакомый</a:t>
            </a:r>
            <a:r>
              <a:rPr lang="ru-RU" sz="3600" dirty="0" smtClean="0"/>
              <a:t> старик </a:t>
            </a:r>
            <a:r>
              <a:rPr lang="ru-RU" sz="3600" dirty="0"/>
              <a:t>видел </a:t>
            </a:r>
            <a:r>
              <a:rPr lang="ru-RU" sz="3600" dirty="0" smtClean="0"/>
              <a:t>возле </a:t>
            </a:r>
            <a:r>
              <a:rPr lang="ru-RU" sz="3600" dirty="0" err="1" smtClean="0"/>
              <a:t>Федотовского</a:t>
            </a:r>
            <a:r>
              <a:rPr lang="ru-RU" sz="3600" dirty="0" smtClean="0"/>
              <a:t> </a:t>
            </a:r>
            <a:r>
              <a:rPr lang="ru-RU" sz="3600" dirty="0"/>
              <a:t>кордона </a:t>
            </a:r>
            <a:r>
              <a:rPr lang="ru-RU" sz="3600" dirty="0" err="1" smtClean="0"/>
              <a:t>волков,как</a:t>
            </a:r>
            <a:r>
              <a:rPr lang="ru-RU" sz="3600" dirty="0" smtClean="0"/>
              <a:t> </a:t>
            </a:r>
            <a:r>
              <a:rPr lang="ru-RU" sz="3600" dirty="0"/>
              <a:t>раз там, где полевали».</a:t>
            </a:r>
          </a:p>
          <a:p>
            <a:pPr>
              <a:buNone/>
              <a:defRPr/>
            </a:pP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645024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«Сука,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почуя</a:t>
            </a:r>
            <a:r>
              <a:rPr lang="ru-RU" sz="3600" b="1" i="1" dirty="0" smtClean="0">
                <a:solidFill>
                  <a:srgbClr val="0070C0"/>
                </a:solidFill>
              </a:rPr>
              <a:t> недоброе, завыла; бесновалась, кидалась на глухую дверь, ударялась об нее  всем  телом, падала, поднималась, снова и снова билась…»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166"/>
            <a:ext cx="8568952" cy="648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469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Композиция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3399FF"/>
                </a:solidFill>
              </a:rPr>
              <a:t>Развитие действия</a:t>
            </a:r>
            <a:r>
              <a:rPr lang="ru-RU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i="1" dirty="0" smtClean="0"/>
              <a:t>«Орфей  лежал, на спине,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i="1" dirty="0" smtClean="0"/>
              <a:t>задрав вверх дрожащие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i="1" dirty="0" smtClean="0"/>
              <a:t>окровавленные  лапы;  не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i="1" dirty="0" smtClean="0"/>
              <a:t>скулил: даже на это сил не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i="1" dirty="0" smtClean="0"/>
              <a:t>было».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3399FF"/>
                </a:solidFill>
              </a:rPr>
              <a:t>Развязка </a:t>
            </a:r>
            <a:r>
              <a:rPr lang="ru-RU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i="1" dirty="0" smtClean="0"/>
              <a:t>«Кобель не </a:t>
            </a:r>
            <a:r>
              <a:rPr lang="ru-RU" sz="2000" i="1" dirty="0" err="1" smtClean="0"/>
              <a:t>вернулся.Знакомый</a:t>
            </a:r>
            <a:endParaRPr lang="ru-RU" sz="2000" i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i="1" dirty="0" smtClean="0"/>
              <a:t>старик видел возле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i="1" dirty="0" err="1" smtClean="0"/>
              <a:t>Федотовского</a:t>
            </a:r>
            <a:r>
              <a:rPr lang="ru-RU" sz="2000" i="1" dirty="0" smtClean="0"/>
              <a:t> кордона волков,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i="1" dirty="0" smtClean="0"/>
              <a:t>как раз там, где полевали».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2000" dirty="0" smtClean="0"/>
          </a:p>
          <a:p>
            <a:pPr eaLnBrk="1" hangingPunct="1">
              <a:defRPr/>
            </a:pPr>
            <a:r>
              <a:rPr lang="ru-RU" sz="2000" i="1" dirty="0" smtClean="0"/>
              <a:t>«К  нашему появлению отнеслась равнодушно, а сама ждала кого-то: беспокойно вытягивала морду, принюхивалась…» </a:t>
            </a:r>
          </a:p>
          <a:p>
            <a:pPr eaLnBrk="1" hangingPunct="1">
              <a:defRPr/>
            </a:pPr>
            <a:endParaRPr lang="ru-RU" sz="2000" i="1" dirty="0" smtClean="0"/>
          </a:p>
          <a:p>
            <a:pPr eaLnBrk="1" hangingPunct="1">
              <a:defRPr/>
            </a:pPr>
            <a:r>
              <a:rPr lang="ru-RU" sz="2000" i="1" dirty="0" smtClean="0"/>
              <a:t>«Сука, </a:t>
            </a:r>
            <a:r>
              <a:rPr lang="ru-RU" sz="2000" i="1" dirty="0" err="1" smtClean="0"/>
              <a:t>почуя</a:t>
            </a:r>
            <a:r>
              <a:rPr lang="ru-RU" sz="2000" i="1" dirty="0" smtClean="0"/>
              <a:t> недоброе, завыла; бесновалась, кидалась на глухую дверь, ударялась об нее  всем  телом, падала, поднималась, снова и снова билась…»</a:t>
            </a:r>
          </a:p>
        </p:txBody>
      </p:sp>
      <p:sp>
        <p:nvSpPr>
          <p:cNvPr id="23557" name="AutoShape 7"/>
          <p:cNvSpPr>
            <a:spLocks noChangeArrowheads="1"/>
          </p:cNvSpPr>
          <p:nvPr/>
        </p:nvSpPr>
        <p:spPr bwMode="auto">
          <a:xfrm>
            <a:off x="3708400" y="2276475"/>
            <a:ext cx="935038" cy="73025"/>
          </a:xfrm>
          <a:prstGeom prst="leftRightArrow">
            <a:avLst>
              <a:gd name="adj1" fmla="val 50000"/>
              <a:gd name="adj2" fmla="val 2560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8" name="AutoShape 8"/>
          <p:cNvSpPr>
            <a:spLocks noChangeArrowheads="1"/>
          </p:cNvSpPr>
          <p:nvPr/>
        </p:nvSpPr>
        <p:spPr bwMode="auto">
          <a:xfrm>
            <a:off x="3635375" y="4149725"/>
            <a:ext cx="1008063" cy="71438"/>
          </a:xfrm>
          <a:prstGeom prst="leftRightArrow">
            <a:avLst>
              <a:gd name="adj1" fmla="val 50000"/>
              <a:gd name="adj2" fmla="val 2822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9" name="AutoShape 9"/>
          <p:cNvSpPr>
            <a:spLocks noChangeArrowheads="1"/>
          </p:cNvSpPr>
          <p:nvPr/>
        </p:nvSpPr>
        <p:spPr bwMode="auto">
          <a:xfrm>
            <a:off x="6659563" y="333375"/>
            <a:ext cx="792162" cy="8636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0" name="AutoShape 10"/>
          <p:cNvSpPr>
            <a:spLocks noChangeArrowheads="1"/>
          </p:cNvSpPr>
          <p:nvPr/>
        </p:nvSpPr>
        <p:spPr bwMode="auto">
          <a:xfrm>
            <a:off x="7451725" y="115888"/>
            <a:ext cx="504825" cy="433387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7596188" y="908050"/>
            <a:ext cx="504825" cy="792163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8512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33265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>Образ рассказчика</a:t>
            </a:r>
            <a:endParaRPr lang="ru-RU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1340768"/>
            <a:ext cx="4392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u="sng" dirty="0" smtClean="0">
                <a:solidFill>
                  <a:srgbClr val="0070C0"/>
                </a:solidFill>
              </a:rPr>
              <a:t>Убеждение</a:t>
            </a:r>
            <a:r>
              <a:rPr lang="ru-RU" sz="3600" dirty="0" smtClean="0"/>
              <a:t> 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i="1" dirty="0" smtClean="0"/>
              <a:t>«</a:t>
            </a:r>
            <a:r>
              <a:rPr lang="ru-RU" sz="3600" b="1" i="1" dirty="0"/>
              <a:t>Все решают деньги»;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i="1" dirty="0"/>
              <a:t>«торгуется - сообразил я и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i="1" dirty="0"/>
              <a:t>предложил тройную цену».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1960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8512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33265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>Образ рассказчика</a:t>
            </a:r>
            <a:endParaRPr lang="ru-RU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44008" y="1268760"/>
            <a:ext cx="44999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Наблюдатель и соучастник </a:t>
            </a:r>
          </a:p>
          <a:p>
            <a:pPr algn="ctr"/>
            <a:r>
              <a:rPr lang="ru-RU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трагедии</a:t>
            </a:r>
            <a:r>
              <a:rPr lang="ru-RU" sz="36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«Саша, посвети. Он передал мне керосиновый фонарь. Сам поманил Приму куском сахара».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248472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33265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>Образ рассказчика</a:t>
            </a:r>
            <a:endParaRPr lang="ru-RU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1340768"/>
            <a:ext cx="48600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3200" u="sng" dirty="0" smtClean="0">
                <a:solidFill>
                  <a:srgbClr val="FF0000"/>
                </a:solidFill>
              </a:rPr>
              <a:t>Внутренний конфликт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b="1" i="1" dirty="0"/>
              <a:t>«Я никак не мог избавиться от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b="1" i="1" dirty="0"/>
              <a:t>далекого, не менее щемящего,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b="1" i="1" dirty="0"/>
              <a:t>раздирающего  </a:t>
            </a:r>
            <a:r>
              <a:rPr lang="ru-RU" sz="3200" b="1" i="1" dirty="0" err="1" smtClean="0"/>
              <a:t>душу,пронзительного</a:t>
            </a:r>
            <a:r>
              <a:rPr lang="ru-RU" sz="3200" b="1" i="1" dirty="0" smtClean="0"/>
              <a:t> </a:t>
            </a:r>
            <a:r>
              <a:rPr lang="ru-RU" sz="3200" b="1" i="1" dirty="0"/>
              <a:t>воя суки»</a:t>
            </a:r>
            <a:r>
              <a:rPr lang="ru-RU" sz="3600" i="1" dirty="0"/>
              <a:t> </a:t>
            </a:r>
          </a:p>
          <a:p>
            <a:pPr eaLnBrk="1" hangingPunct="1">
              <a:defRPr/>
            </a:pPr>
            <a:endParaRPr lang="ru-RU" sz="3200" u="sng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ru-RU" sz="3200" u="sng" dirty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3600" b="1" i="1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560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248472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33265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>Образ рассказчика</a:t>
            </a:r>
            <a:endParaRPr lang="ru-RU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1340768"/>
            <a:ext cx="486003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sz="3200" u="sng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ru-RU" sz="3200" u="sng" dirty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3600" b="1" i="1" dirty="0"/>
          </a:p>
          <a:p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99844" y="1196752"/>
            <a:ext cx="47366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Оправдание прошлого</a:t>
            </a:r>
          </a:p>
          <a:p>
            <a:pPr algn="ctr"/>
            <a:endParaRPr lang="ru-RU" sz="36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 smtClean="0"/>
              <a:t>«Не знал я еще тогда, что Звезды не продаются»</a:t>
            </a:r>
            <a:endParaRPr lang="ru-RU" sz="3600" b="1" dirty="0" smtClean="0"/>
          </a:p>
          <a:p>
            <a:pPr algn="ctr"/>
            <a:endParaRPr lang="ru-RU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Выводы.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Почему</a:t>
            </a:r>
            <a:r>
              <a:rPr lang="ru-RU" sz="3600" dirty="0" smtClean="0"/>
              <a:t> </a:t>
            </a:r>
            <a:r>
              <a:rPr lang="ru-RU" sz="3600" i="1" dirty="0" smtClean="0">
                <a:solidFill>
                  <a:srgbClr val="3399FF"/>
                </a:solidFill>
              </a:rPr>
              <a:t>«с тех пор я не охотился с гончими»?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Потому что </a:t>
            </a:r>
            <a:r>
              <a:rPr lang="ru-RU" sz="3600" dirty="0" smtClean="0">
                <a:solidFill>
                  <a:srgbClr val="3399FF"/>
                </a:solidFill>
              </a:rPr>
              <a:t>«</a:t>
            </a:r>
            <a:r>
              <a:rPr lang="ru-RU" sz="3600" i="1" dirty="0" smtClean="0">
                <a:solidFill>
                  <a:srgbClr val="3399FF"/>
                </a:solidFill>
              </a:rPr>
              <a:t>я невольно вспоминаю Орфея и Приму, страстью, которых торговали на заказ».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3600" i="1" dirty="0" smtClean="0">
                <a:solidFill>
                  <a:srgbClr val="3399FF"/>
                </a:solidFill>
              </a:rPr>
              <a:t> </a:t>
            </a:r>
            <a:r>
              <a:rPr lang="ru-RU" sz="3600" i="1" dirty="0" smtClean="0"/>
              <a:t>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Олицетворением самой природы выступают две русские гончие Орфей и Прима. </a:t>
            </a:r>
          </a:p>
        </p:txBody>
      </p:sp>
    </p:spTree>
    <p:extLst>
      <p:ext uri="{BB962C8B-B14F-4D97-AF65-F5344CB8AC3E}">
        <p14:creationId xmlns:p14="http://schemas.microsoft.com/office/powerpoint/2010/main" val="12579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12776"/>
            <a:ext cx="8352928" cy="532859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3600" b="1" i="1" dirty="0" smtClean="0"/>
              <a:t>Удержать их, сильных, гордых, страстных, подчинить своей воле не под силу человеку. Вопреки его желанию, но по закону природы Прима вот-вот должна ощениться. </a:t>
            </a: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Трогательно описывает </a:t>
            </a:r>
            <a:r>
              <a:rPr lang="ru-RU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А.Костюнин</a:t>
            </a: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поведение собаки в это время, как она «с достоинством несла» своё бремя. </a:t>
            </a:r>
          </a:p>
        </p:txBody>
      </p:sp>
    </p:spTree>
    <p:extLst>
      <p:ext uri="{BB962C8B-B14F-4D97-AF65-F5344CB8AC3E}">
        <p14:creationId xmlns:p14="http://schemas.microsoft.com/office/powerpoint/2010/main" val="36377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3600" b="1" i="1" dirty="0" smtClean="0">
                <a:solidFill>
                  <a:srgbClr val="0070C0"/>
                </a:solidFill>
              </a:rPr>
              <a:t>Ожидание материнства священно, кого бы оно ни касалось</a:t>
            </a:r>
            <a:r>
              <a:rPr lang="ru-RU" sz="3600" b="1" i="1" dirty="0" smtClean="0"/>
              <a:t>.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3600" b="1" i="1" dirty="0" smtClean="0"/>
              <a:t>А вот Николай Фомич, егерь, наладивший коммерческую охоту на зайцев с гончими, не вызывает симпатий. </a:t>
            </a:r>
            <a:r>
              <a:rPr lang="ru-RU" sz="3600" b="1" i="1" dirty="0" smtClean="0">
                <a:solidFill>
                  <a:srgbClr val="FF0000"/>
                </a:solidFill>
              </a:rPr>
              <a:t>Здоровую страсть к охоте у него заглушила другая страсть - к деньгам, к наживе. </a:t>
            </a:r>
          </a:p>
        </p:txBody>
      </p:sp>
    </p:spTree>
    <p:extLst>
      <p:ext uri="{BB962C8B-B14F-4D97-AF65-F5344CB8AC3E}">
        <p14:creationId xmlns:p14="http://schemas.microsoft.com/office/powerpoint/2010/main" val="66683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12776"/>
            <a:ext cx="8712968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3600" b="1" i="1" dirty="0" smtClean="0"/>
              <a:t>Трагическая гибель обессилевшего от гона Орфея и насильственная смерть новорождённых щенят вызывают ощущение катастрофы, что вступает в явное противоречие со словами эпиграфа: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3600" b="1" i="1" dirty="0" smtClean="0"/>
              <a:t>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«Охота зело добрая потеха. Её же не одолеют печали и кручины </a:t>
            </a:r>
            <a:r>
              <a:rPr lang="ru-RU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всякия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19634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600" y="260648"/>
            <a:ext cx="9135399" cy="196294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u="sng" dirty="0" smtClean="0">
                <a:solidFill>
                  <a:srgbClr val="FF0000"/>
                </a:solidFill>
              </a:rPr>
              <a:t>Выводы:  </a:t>
            </a:r>
            <a:br>
              <a:rPr lang="ru-RU" b="1" u="sng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Главная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печаль в том, что недостойные деяния человека, как в зеркале, отражаются в природе</a:t>
            </a:r>
            <a:r>
              <a:rPr lang="ru-RU" b="1" i="1" dirty="0"/>
              <a:t>.</a:t>
            </a:r>
            <a:br>
              <a:rPr lang="ru-RU" b="1" i="1" dirty="0"/>
            </a:br>
            <a:endParaRPr lang="ru-RU" b="1" u="sng" dirty="0" smtClean="0">
              <a:solidFill>
                <a:srgbClr val="FF0000"/>
              </a:solidFill>
            </a:endParaRP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4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436"/>
            <a:ext cx="90364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РОДИЛСЯ 25 августа 1964 года</a:t>
            </a:r>
          </a:p>
          <a:p>
            <a:pPr algn="ctr"/>
            <a:r>
              <a:rPr lang="ru-RU" sz="3600" dirty="0" smtClean="0"/>
              <a:t> в Республике Карелия. </a:t>
            </a:r>
          </a:p>
          <a:p>
            <a:pPr algn="ctr"/>
            <a:r>
              <a:rPr lang="ru-RU" sz="3600" dirty="0" smtClean="0"/>
              <a:t>Член Союза писателей России, фотохудожник. </a:t>
            </a:r>
          </a:p>
          <a:p>
            <a:r>
              <a:rPr lang="ru-RU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книгу «В купели белой ночи» Александру Костюнину в 2008 году присвоено звание лауреата премии имени </a:t>
            </a:r>
            <a:r>
              <a:rPr lang="ru-RU" sz="3600" b="1" i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А.И.Куприна</a:t>
            </a:r>
            <a:r>
              <a:rPr lang="ru-RU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вручением памятного знака «За вклад в русскую литературу» и звание лауреата премии им. С. В. Михалкова в номинации «Лучшая книга 2007 года» России</a:t>
            </a:r>
            <a:endParaRPr lang="ru-RU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17577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676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Советуем прочитать  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рассказы </a:t>
            </a:r>
            <a:r>
              <a:rPr lang="ru-RU" sz="4000" b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А.В.Костюнина</a:t>
            </a:r>
            <a:r>
              <a:rPr lang="ru-RU" sz="40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«Рукавичка»,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«Танина </a:t>
            </a:r>
            <a:r>
              <a:rPr lang="ru-RU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ламба</a:t>
            </a: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«Жор глубинной щуки»,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Колежма</a:t>
            </a: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 Вальс под гитару»,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Сплетение душ»(Повесть-хроника) </a:t>
            </a: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413" y="757755"/>
            <a:ext cx="237807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10668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9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692696"/>
            <a:ext cx="6147792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Председатель </a:t>
            </a:r>
            <a:r>
              <a:rPr lang="ru-RU" dirty="0">
                <a:solidFill>
                  <a:srgbClr val="002060"/>
                </a:solidFill>
              </a:rPr>
              <a:t>Совета директоров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err="1" smtClean="0">
                <a:solidFill>
                  <a:srgbClr val="002060"/>
                </a:solidFill>
              </a:rPr>
              <a:t>ОАО«Судостроительный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завод «Авангард»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г. Петрозаводск.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Член Союза писателей РФ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66429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896" y="4601436"/>
            <a:ext cx="1368152" cy="2088232"/>
          </a:xfrm>
          <a:prstGeom prst="rect">
            <a:avLst/>
          </a:prstGeom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181" y="4895280"/>
            <a:ext cx="12382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73732"/>
            <a:ext cx="13541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4624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Костюнин Александр Викторович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8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933" y="764704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Посетите сайт писателя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i="1" u="sng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4400" b="1" i="1" u="sng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://kostjunin.ru</a:t>
            </a:r>
            <a:r>
              <a:rPr lang="ru-RU" sz="4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8" y="1556792"/>
            <a:ext cx="911952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66" y="5103674"/>
            <a:ext cx="91359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Свои вопросы, замечания и предложения, адресованные автору, Вы можете направлять по адресу: </a:t>
            </a:r>
            <a:r>
              <a:rPr lang="ru-RU" sz="36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kostjunin@karelia.ru</a:t>
            </a:r>
            <a:endParaRPr lang="ru-RU" sz="3600" b="1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64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676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Творчество карельского писателя Александра Викторовича Костюнина </a:t>
            </a:r>
            <a:r>
              <a:rPr lang="ru-RU" sz="3600" b="1" i="1" dirty="0" smtClean="0">
                <a:solidFill>
                  <a:srgbClr val="FF0000"/>
                </a:solidFill>
              </a:rPr>
              <a:t>пленяет </a:t>
            </a:r>
            <a:r>
              <a:rPr lang="ru-RU" sz="3600" b="1" i="1" dirty="0">
                <a:solidFill>
                  <a:srgbClr val="FF0000"/>
                </a:solidFill>
              </a:rPr>
              <a:t>прежде всего созданной им панорамой прекрасных пейзажей Северной Карелии. </a:t>
            </a:r>
          </a:p>
        </p:txBody>
      </p:sp>
    </p:spTree>
    <p:extLst>
      <p:ext uri="{BB962C8B-B14F-4D97-AF65-F5344CB8AC3E}">
        <p14:creationId xmlns:p14="http://schemas.microsoft.com/office/powerpoint/2010/main" val="2892196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332656"/>
            <a:ext cx="6147792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Председатель </a:t>
            </a:r>
            <a:r>
              <a:rPr lang="ru-RU" dirty="0">
                <a:solidFill>
                  <a:srgbClr val="002060"/>
                </a:solidFill>
              </a:rPr>
              <a:t>Совета директоров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err="1" smtClean="0">
                <a:solidFill>
                  <a:srgbClr val="002060"/>
                </a:solidFill>
              </a:rPr>
              <a:t>ОАО«Судостроительный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завод «Авангард»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г. Петрозаводск.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Член Союза писателей РФ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66429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896" y="4601436"/>
            <a:ext cx="1368152" cy="2088232"/>
          </a:xfrm>
          <a:prstGeom prst="rect">
            <a:avLst/>
          </a:prstGeom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181" y="4895280"/>
            <a:ext cx="12382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73732"/>
            <a:ext cx="13541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4624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Костюнин Александр Викторович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8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2259</Words>
  <Application>Microsoft Office PowerPoint</Application>
  <PresentationFormat>Экран (4:3)</PresentationFormat>
  <Paragraphs>312</Paragraphs>
  <Slides>72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Председатель Совета директоров  ОАО«Судостроительный завод «Авангард» г. Петрозаводск. Член Союза писателей РФ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Проблема ответственности человека за тех, кого приручили </vt:lpstr>
      <vt:lpstr>Проблема ответственности человека за тех, кого приручили </vt:lpstr>
      <vt:lpstr>Почему рассказ вызывает  щемящую грусть?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Язык  произведения</vt:lpstr>
      <vt:lpstr>Презентация PowerPoint</vt:lpstr>
      <vt:lpstr>Что общего  между рассказом А.В.Костюнина «Орфей и Прима» и стихотворением С.Есенина?</vt:lpstr>
      <vt:lpstr>Что общего  между рассказом А.В.Костюнина «Орфей и Прима» и стихотворением С.Есенина?</vt:lpstr>
      <vt:lpstr>Что общего  между рассказом А.В.Костюнина «Орфей и Прима» и стихотворением С.Есенина?</vt:lpstr>
      <vt:lpstr>Что общего  между рассказом А.В.Костюнина «Орфей и Прима» и стихотворением С.Есенина?</vt:lpstr>
      <vt:lpstr>Презентация PowerPoint</vt:lpstr>
      <vt:lpstr>Презентация PowerPoint</vt:lpstr>
      <vt:lpstr>1 часть</vt:lpstr>
      <vt:lpstr>2 часть</vt:lpstr>
      <vt:lpstr>3 часть</vt:lpstr>
      <vt:lpstr>4 часть</vt:lpstr>
      <vt:lpstr>5 часть</vt:lpstr>
      <vt:lpstr>Общая идея произведений</vt:lpstr>
      <vt:lpstr>Язык  произведения С.А.Костюнина</vt:lpstr>
      <vt:lpstr>Презентация PowerPoint</vt:lpstr>
      <vt:lpstr>Следует отметить и тургеневские традиции</vt:lpstr>
      <vt:lpstr>Тургеневские традиции</vt:lpstr>
      <vt:lpstr>А.В.Костюнин «Орфей и Прима»</vt:lpstr>
      <vt:lpstr>Образ собаки</vt:lpstr>
      <vt:lpstr>Образ собаки</vt:lpstr>
      <vt:lpstr>Презентация PowerPoint</vt:lpstr>
      <vt:lpstr>Презентация PowerPoint</vt:lpstr>
      <vt:lpstr>Презентация PowerPoint</vt:lpstr>
      <vt:lpstr>Презентация PowerPoint</vt:lpstr>
      <vt:lpstr>Пейзаж</vt:lpstr>
      <vt:lpstr>Композиция  рассказа «Орфей и Прима»</vt:lpstr>
      <vt:lpstr>Композиция  рассказа «Орфей и Прима»</vt:lpstr>
      <vt:lpstr>Композиция  рассказа «Орфей и Прима»</vt:lpstr>
      <vt:lpstr>Композиция  рассказа «Орфей и Прима»</vt:lpstr>
      <vt:lpstr>Композиция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Выводы.</vt:lpstr>
      <vt:lpstr>Выводы.</vt:lpstr>
      <vt:lpstr>Выводы.</vt:lpstr>
      <vt:lpstr>Выводы.</vt:lpstr>
      <vt:lpstr>Выводы:   Главная печаль в том, что недостойные деяния человека, как в зеркале, отражаются в природе. </vt:lpstr>
      <vt:lpstr>Презентация PowerPoint</vt:lpstr>
      <vt:lpstr>Председатель Совета директоров  ОАО«Судостроительный завод «Авангард» г. Петрозаводск. Член Союза писателей РФ </vt:lpstr>
      <vt:lpstr>Посетите сайт писателя http://kostjunin.ru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2011-09-27T01:14:23Z</dcterms:created>
  <dcterms:modified xsi:type="dcterms:W3CDTF">2011-10-03T08:18:20Z</dcterms:modified>
</cp:coreProperties>
</file>