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8" r:id="rId4"/>
    <p:sldId id="260" r:id="rId5"/>
    <p:sldId id="261" r:id="rId6"/>
    <p:sldId id="263" r:id="rId7"/>
    <p:sldId id="265" r:id="rId8"/>
    <p:sldId id="267" r:id="rId9"/>
    <p:sldId id="269" r:id="rId10"/>
    <p:sldId id="271" r:id="rId11"/>
    <p:sldId id="273" r:id="rId12"/>
    <p:sldId id="281" r:id="rId13"/>
    <p:sldId id="276" r:id="rId14"/>
    <p:sldId id="274" r:id="rId15"/>
    <p:sldId id="277" r:id="rId16"/>
    <p:sldId id="280" r:id="rId17"/>
    <p:sldId id="279" r:id="rId18"/>
    <p:sldId id="25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5634/136487634.a3b/0_d5b7c_44e066c2_XL.png" TargetMode="External"/><Relationship Id="rId7" Type="http://schemas.openxmlformats.org/officeDocument/2006/relationships/hyperlink" Target="http://s3.uploads.ru/5o8gm.png" TargetMode="External"/><Relationship Id="rId2" Type="http://schemas.openxmlformats.org/officeDocument/2006/relationships/hyperlink" Target="http://img-fotki.yandex.ru/get/4706/28257045.5ec/0_6f5cf_5329c14_XL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6214/66124276.8d/0_760aa_c67ee5b0_XXL.png" TargetMode="External"/><Relationship Id="rId5" Type="http://schemas.openxmlformats.org/officeDocument/2006/relationships/hyperlink" Target="http://www.ailona.ru/_ph/97/250733085.png" TargetMode="External"/><Relationship Id="rId4" Type="http://schemas.openxmlformats.org/officeDocument/2006/relationships/hyperlink" Target="http://img-fotki.yandex.ru/get/4706/113882196.8e/0_60321_5cca8fd5_X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Эпиграфы к уроку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Когда-то давно старик открыл своему внуку одну жизненную истину:</a:t>
            </a:r>
          </a:p>
          <a:p>
            <a:r>
              <a:rPr lang="ru-RU" i="1" dirty="0" smtClean="0"/>
              <a:t>— В каждом человеке идет борьба, очень похожая на борьбу двух</a:t>
            </a:r>
          </a:p>
          <a:p>
            <a:r>
              <a:rPr lang="ru-RU" i="1" dirty="0" smtClean="0"/>
              <a:t> волков. Один волк представляет зло: зависть, ревность, сожаление,</a:t>
            </a:r>
          </a:p>
          <a:p>
            <a:r>
              <a:rPr lang="ru-RU" i="1" dirty="0" smtClean="0"/>
              <a:t> эгоизм, амбиции, ложь. Другой волк представляет добро: мир, любовь,</a:t>
            </a:r>
          </a:p>
          <a:p>
            <a:r>
              <a:rPr lang="ru-RU" i="1" dirty="0" smtClean="0"/>
              <a:t> надежду, истину, доброту и верность. Внук, тронутый до глубины души </a:t>
            </a:r>
          </a:p>
          <a:p>
            <a:r>
              <a:rPr lang="ru-RU" i="1" dirty="0" smtClean="0"/>
              <a:t>словами деда, задумался, а потом спросил:</a:t>
            </a:r>
          </a:p>
          <a:p>
            <a:r>
              <a:rPr lang="ru-RU" i="1" dirty="0" smtClean="0"/>
              <a:t>— А какой волк в конце побеждает? Старик улыбнулся и ответил:</a:t>
            </a:r>
          </a:p>
          <a:p>
            <a:r>
              <a:rPr lang="ru-RU" i="1" dirty="0" smtClean="0"/>
              <a:t>— Всегда побеждает тот волк, которого ты кормишь. (</a:t>
            </a:r>
            <a:r>
              <a:rPr lang="ru-RU" i="1" u="sng" dirty="0" smtClean="0"/>
              <a:t>Притча)</a:t>
            </a:r>
          </a:p>
          <a:p>
            <a:r>
              <a:rPr lang="ru-RU" dirty="0" smtClean="0"/>
              <a:t> </a:t>
            </a:r>
          </a:p>
          <a:p>
            <a:pPr algn="r"/>
            <a:r>
              <a:rPr lang="ru-RU" i="1" dirty="0" smtClean="0"/>
              <a:t>Жизнь хочу прощению посвятить,</a:t>
            </a:r>
            <a:br>
              <a:rPr lang="ru-RU" i="1" dirty="0" smtClean="0"/>
            </a:br>
            <a:r>
              <a:rPr lang="ru-RU" i="1" dirty="0" smtClean="0"/>
              <a:t>                                                         Ведь Христос меня простил с любовью.</a:t>
            </a:r>
            <a:br>
              <a:rPr lang="ru-RU" i="1" dirty="0" smtClean="0"/>
            </a:br>
            <a:r>
              <a:rPr lang="ru-RU" i="1" dirty="0" smtClean="0"/>
              <a:t>                                                         Не могу Ему я изменить,</a:t>
            </a:r>
            <a:br>
              <a:rPr lang="ru-RU" i="1" dirty="0" smtClean="0"/>
            </a:br>
            <a:r>
              <a:rPr lang="ru-RU" i="1" dirty="0" smtClean="0"/>
              <a:t>                                                         Не пойду с другими за толпою.</a:t>
            </a:r>
          </a:p>
          <a:p>
            <a:pPr algn="r"/>
            <a:r>
              <a:rPr lang="ru-RU" dirty="0" smtClean="0"/>
              <a:t>                                                                                                   Т.Мороз</a:t>
            </a:r>
          </a:p>
          <a:p>
            <a:r>
              <a:rPr lang="ru-RU" dirty="0" smtClean="0"/>
              <a:t>Как вы понимаете слова  притчи и цитату из стихотворения Татьяны Мороз, соотнесите их с прочитанным вами рассказом  А. Костюнина «Рукавичка»?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6. «Мы пили за победу над злом».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«Твоя судьба для меня – укор… И чувство вины растёт».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 </a:t>
            </a:r>
            <a:r>
              <a:rPr lang="ru-RU" b="1" u="sng" dirty="0" smtClean="0"/>
              <a:t>Задание в группе: приём «</a:t>
            </a:r>
            <a:r>
              <a:rPr lang="ru-RU" b="1" u="sng" dirty="0" err="1" smtClean="0"/>
              <a:t>фишбоун</a:t>
            </a:r>
            <a:r>
              <a:rPr lang="ru-RU" b="1" u="sng" dirty="0" smtClean="0"/>
              <a:t>»</a:t>
            </a:r>
            <a:r>
              <a:rPr lang="ru-RU" b="1" dirty="0" smtClean="0"/>
              <a:t> (рыбья кость) Почему судьба Юрки Гурова трагична?</a:t>
            </a:r>
            <a:endParaRPr lang="ru-RU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Создание творческого продукта в группе</a:t>
            </a:r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Почему судьба Юрки Гурова трагична?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 rot="16200000">
            <a:off x="234157" y="2942431"/>
            <a:ext cx="1714500" cy="1535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Проблемный вопрос</a:t>
            </a:r>
          </a:p>
          <a:p>
            <a:pPr algn="ctr">
              <a:defRPr/>
            </a:pP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(вопрос темы)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0800000">
            <a:off x="1835150" y="3716338"/>
            <a:ext cx="5751513" cy="1587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339975" y="3141663"/>
            <a:ext cx="1000125" cy="5715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06638" y="3714750"/>
            <a:ext cx="928687" cy="7143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563938" y="3141663"/>
            <a:ext cx="1000125" cy="5715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787900" y="3141663"/>
            <a:ext cx="1000125" cy="5715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84888" y="3141663"/>
            <a:ext cx="1000125" cy="5715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3938" y="3716338"/>
            <a:ext cx="928687" cy="7143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87900" y="3716338"/>
            <a:ext cx="928688" cy="7143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84888" y="3716338"/>
            <a:ext cx="928687" cy="71437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/>
          <p:cNvSpPr/>
          <p:nvPr/>
        </p:nvSpPr>
        <p:spPr>
          <a:xfrm rot="16200000">
            <a:off x="7273727" y="3031529"/>
            <a:ext cx="1714500" cy="13573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 </a:t>
            </a:r>
          </a:p>
          <a:p>
            <a:pPr algn="ctr">
              <a:defRPr/>
            </a:pPr>
            <a:r>
              <a:rPr lang="ru-RU" sz="11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(ответ на вопрос)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59113" y="3357563"/>
            <a:ext cx="38163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(основные понятия темы)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92500" y="3860800"/>
            <a:ext cx="18383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факты (суть понятий)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rot="10800000" flipV="1">
            <a:off x="6732588" y="4724400"/>
            <a:ext cx="1655762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683420" y="2348706"/>
            <a:ext cx="792162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Толковым словарём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Милосердие</a:t>
            </a:r>
          </a:p>
          <a:p>
            <a:r>
              <a:rPr lang="ru-RU" dirty="0" smtClean="0"/>
              <a:t>-я, ср. Готовность помочь кому-н. или простить кого-н. из сострадания, человеколюбия. Проявить м. Взывать к чьему-н. милосердию. Общество “М.”. Действовать без милосердия (жестоко). * Сестра милосердия — женщина, ухаживающая за больными, ранеными.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Задание в группе: Составить </a:t>
            </a:r>
            <a:r>
              <a:rPr lang="ru-RU" b="1" u="sng" dirty="0" err="1" smtClean="0"/>
              <a:t>кластер-виноградная</a:t>
            </a:r>
            <a:r>
              <a:rPr lang="ru-RU" b="1" u="sng" dirty="0" smtClean="0"/>
              <a:t> гроздь «Учитель в моём понимании» (вписать какими качествами должен обладать учитель, начиная с самых важных, на ваш взгляд)</a:t>
            </a:r>
          </a:p>
          <a:p>
            <a:r>
              <a:rPr lang="ru-RU" b="1" u="sng" dirty="0" smtClean="0"/>
              <a:t>Как вы думаете, почему ягоды грозди окрашены цветами радуги?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Обобщение: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- Могла бы Юркина жизнь сложиться по-другому? </a:t>
            </a:r>
          </a:p>
          <a:p>
            <a:r>
              <a:rPr lang="ru-RU" dirty="0" smtClean="0"/>
              <a:t>- В чём смысл названия рассказа? </a:t>
            </a:r>
          </a:p>
          <a:p>
            <a:r>
              <a:rPr lang="ru-RU" dirty="0" smtClean="0"/>
              <a:t>-  О чём заставляет задуматься рассказ? </a:t>
            </a:r>
          </a:p>
          <a:p>
            <a:r>
              <a:rPr lang="ru-RU" dirty="0" smtClean="0"/>
              <a:t>-Какие нравственные уроки вы извлекли из рассказа?   </a:t>
            </a:r>
          </a:p>
          <a:p>
            <a:r>
              <a:rPr lang="ru-RU" dirty="0" smtClean="0"/>
              <a:t>- Определите тему и идею рассказа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user\Desktop\h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92696"/>
            <a:ext cx="5486400" cy="543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989138"/>
            <a:ext cx="1547813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260350"/>
            <a:ext cx="1366837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8640"/>
            <a:ext cx="120822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16632"/>
            <a:ext cx="1245617" cy="136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124744"/>
            <a:ext cx="1317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Box 10"/>
          <p:cNvSpPr txBox="1">
            <a:spLocks noChangeArrowheads="1"/>
          </p:cNvSpPr>
          <p:nvPr/>
        </p:nvSpPr>
        <p:spPr bwMode="auto">
          <a:xfrm>
            <a:off x="900113" y="2492375"/>
            <a:ext cx="11144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/>
              <a:t>было </a:t>
            </a:r>
          </a:p>
          <a:p>
            <a:r>
              <a:rPr lang="ru-RU" sz="1400" b="1"/>
              <a:t>интересно</a:t>
            </a:r>
          </a:p>
          <a:p>
            <a:endParaRPr lang="ru-RU" sz="1400"/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2484438" y="692150"/>
            <a:ext cx="1366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я получил на будущее</a:t>
            </a:r>
          </a:p>
        </p:txBody>
      </p:sp>
      <p:sp>
        <p:nvSpPr>
          <p:cNvPr id="22538" name="TextBox 12"/>
          <p:cNvSpPr txBox="1">
            <a:spLocks noChangeArrowheads="1"/>
          </p:cNvSpPr>
          <p:nvPr/>
        </p:nvSpPr>
        <p:spPr bwMode="auto">
          <a:xfrm>
            <a:off x="5003800" y="549275"/>
            <a:ext cx="185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2539" name="TextBox 13"/>
          <p:cNvSpPr txBox="1">
            <a:spLocks noChangeArrowheads="1"/>
          </p:cNvSpPr>
          <p:nvPr/>
        </p:nvSpPr>
        <p:spPr bwMode="auto">
          <a:xfrm>
            <a:off x="4211960" y="404813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/>
              <a:t>    </a:t>
            </a:r>
            <a:r>
              <a:rPr lang="ru-RU" sz="1400" b="1" dirty="0" smtClean="0"/>
              <a:t>было </a:t>
            </a:r>
            <a:r>
              <a:rPr lang="ru-RU" sz="1400" b="1" dirty="0"/>
              <a:t>трудно</a:t>
            </a:r>
          </a:p>
        </p:txBody>
      </p:sp>
      <p:sp>
        <p:nvSpPr>
          <p:cNvPr id="22540" name="TextBox 14"/>
          <p:cNvSpPr txBox="1">
            <a:spLocks noChangeArrowheads="1"/>
          </p:cNvSpPr>
          <p:nvPr/>
        </p:nvSpPr>
        <p:spPr bwMode="auto">
          <a:xfrm>
            <a:off x="5867400" y="549275"/>
            <a:ext cx="12430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/>
              <a:t>моя оценка </a:t>
            </a:r>
          </a:p>
        </p:txBody>
      </p:sp>
      <p:sp>
        <p:nvSpPr>
          <p:cNvPr id="22541" name="TextBox 15"/>
          <p:cNvSpPr txBox="1">
            <a:spLocks noChangeArrowheads="1"/>
          </p:cNvSpPr>
          <p:nvPr/>
        </p:nvSpPr>
        <p:spPr bwMode="auto">
          <a:xfrm>
            <a:off x="6875463" y="1557338"/>
            <a:ext cx="14414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 было недостаточно</a:t>
            </a: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 сочинение на одну из тем:</a:t>
            </a:r>
            <a:endParaRPr lang="ru-RU" sz="2800" dirty="0" smtClean="0"/>
          </a:p>
          <a:p>
            <a:pPr lvl="1">
              <a:buNone/>
            </a:pPr>
            <a:r>
              <a:rPr lang="ru-RU" dirty="0" smtClean="0"/>
              <a:t>1. Письмо Юрке Гурову</a:t>
            </a:r>
          </a:p>
          <a:p>
            <a:pPr lvl="1">
              <a:buNone/>
            </a:pPr>
            <a:r>
              <a:rPr lang="ru-RU" dirty="0" smtClean="0"/>
              <a:t>2. Отзыв о рассказе «Рукавичка»</a:t>
            </a:r>
          </a:p>
          <a:p>
            <a:pPr lvl="1">
              <a:buNone/>
            </a:pPr>
            <a:r>
              <a:rPr lang="ru-RU" dirty="0" smtClean="0"/>
              <a:t>3. «Жизнь коротка, но мы вправе выбирать, на что потратить данное время"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340768"/>
            <a:ext cx="799288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00" u="sng" dirty="0" smtClean="0">
                <a:hlinkClick r:id="rId2"/>
              </a:rPr>
              <a:t>http://img-fotki.yandex.ru/get/4706/28257045.5ec/0_6f5cf_5329c14_XL.png</a:t>
            </a:r>
            <a:endParaRPr lang="ru-RU" sz="500" dirty="0" smtClean="0"/>
          </a:p>
          <a:p>
            <a:pPr algn="ctr"/>
            <a:r>
              <a:rPr lang="ru-RU" sz="900" i="1" dirty="0" smtClean="0"/>
              <a:t>фон</a:t>
            </a:r>
          </a:p>
          <a:p>
            <a:pPr algn="ctr"/>
            <a:endParaRPr lang="ru-RU" sz="900" i="1" dirty="0" smtClean="0"/>
          </a:p>
          <a:p>
            <a:pPr lvl="0" algn="ctr"/>
            <a:r>
              <a:rPr lang="ru-RU" sz="900" dirty="0" smtClean="0">
                <a:hlinkClick r:id="rId3"/>
              </a:rPr>
              <a:t>http://img-fotki.yandex.ru/get/5634/136487634.a3b/0_d5b7c_44e066c2_XL.png</a:t>
            </a:r>
            <a:r>
              <a:rPr lang="ru-RU" sz="900" dirty="0" smtClean="0"/>
              <a:t>  </a:t>
            </a:r>
          </a:p>
          <a:p>
            <a:pPr lvl="0" algn="ctr"/>
            <a:r>
              <a:rPr lang="ru-RU" sz="900" i="1" dirty="0" smtClean="0"/>
              <a:t>перо, чернильница, тетрадь</a:t>
            </a:r>
          </a:p>
          <a:p>
            <a:pPr lvl="0" algn="ctr"/>
            <a:endParaRPr lang="ru-RU" sz="900" i="1" dirty="0" smtClean="0"/>
          </a:p>
          <a:p>
            <a:pPr algn="ctr"/>
            <a:r>
              <a:rPr lang="ru-RU" sz="900" dirty="0" smtClean="0"/>
              <a:t> </a:t>
            </a:r>
          </a:p>
          <a:p>
            <a:pPr lvl="0" algn="ctr"/>
            <a:r>
              <a:rPr lang="ru-RU" sz="900" u="sng" dirty="0" smtClean="0">
                <a:hlinkClick r:id="rId4"/>
              </a:rPr>
              <a:t>http://img-fotki.yandex.ru/get/4706/113882196.8e/0_60321_5cca8fd5_XL</a:t>
            </a:r>
            <a:endParaRPr lang="ru-RU" sz="900" u="sng" dirty="0" smtClean="0"/>
          </a:p>
          <a:p>
            <a:pPr lvl="0" algn="ctr"/>
            <a:r>
              <a:rPr lang="ru-RU" sz="900" u="sng" dirty="0" smtClean="0">
                <a:hlinkClick r:id="rId5"/>
              </a:rPr>
              <a:t>http://www.ailona.ru/_ph/97/250733085.png</a:t>
            </a:r>
            <a:endParaRPr lang="ru-RU" sz="900" u="sng" dirty="0" smtClean="0"/>
          </a:p>
          <a:p>
            <a:pPr lvl="0" algn="ctr"/>
            <a:r>
              <a:rPr lang="ru-RU" sz="900" i="1" dirty="0" smtClean="0"/>
              <a:t>перья</a:t>
            </a:r>
          </a:p>
          <a:p>
            <a:pPr algn="ctr"/>
            <a:endParaRPr lang="ru-RU" sz="900" dirty="0" smtClean="0"/>
          </a:p>
          <a:p>
            <a:pPr algn="ctr"/>
            <a:r>
              <a:rPr lang="ru-RU" sz="900" dirty="0" smtClean="0">
                <a:hlinkClick r:id="rId6"/>
              </a:rPr>
              <a:t>http://img-fotki.yandex.ru/get/6214/66124276.8d/0_760aa_c67ee5b0_XXL.png</a:t>
            </a:r>
            <a:endParaRPr lang="ru-RU" sz="900" dirty="0" smtClean="0"/>
          </a:p>
          <a:p>
            <a:pPr algn="ctr"/>
            <a:r>
              <a:rPr lang="ru-RU" sz="900" i="1" dirty="0" smtClean="0"/>
              <a:t>свиток</a:t>
            </a:r>
          </a:p>
          <a:p>
            <a:pPr algn="ctr"/>
            <a:endParaRPr lang="ru-RU" sz="900" i="1" dirty="0" smtClean="0"/>
          </a:p>
          <a:p>
            <a:pPr algn="ctr"/>
            <a:r>
              <a:rPr lang="ru-RU" sz="900" u="sng" dirty="0" smtClean="0">
                <a:hlinkClick r:id="rId7"/>
              </a:rPr>
              <a:t>http://s3.uploads.ru/5o8gm.png</a:t>
            </a:r>
            <a:endParaRPr lang="ru-RU" sz="900" u="sng" dirty="0" smtClean="0"/>
          </a:p>
          <a:p>
            <a:pPr algn="ctr"/>
            <a:r>
              <a:rPr lang="ru-RU" sz="900" i="1" dirty="0" smtClean="0"/>
              <a:t>Рамка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Шаблон </a:t>
            </a:r>
            <a:r>
              <a:rPr lang="ru-RU" sz="900" i="1" dirty="0" err="1" smtClean="0">
                <a:latin typeface="Times New Roman" pitchFamily="18" charset="0"/>
                <a:cs typeface="Times New Roman" pitchFamily="18" charset="0"/>
              </a:rPr>
              <a:t>Ранько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Елена Алексеевна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МАОУ лицей №21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г. Иваново</a:t>
            </a:r>
          </a:p>
          <a:p>
            <a:pPr algn="ctr"/>
            <a:endParaRPr lang="ru-RU" sz="9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908720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6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Тема «Уроки нравственности по рассказу А. Костюнина «Рукавичка»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вопросы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- Могла ли Юркина жизнь сложиться по-другому? </a:t>
            </a:r>
          </a:p>
          <a:p>
            <a:r>
              <a:rPr lang="ru-RU" dirty="0" smtClean="0"/>
              <a:t>- В чём смысл названия рассказа? </a:t>
            </a:r>
          </a:p>
          <a:p>
            <a:r>
              <a:rPr lang="ru-RU" dirty="0" smtClean="0"/>
              <a:t>-  О чём заставляет задуматься рассказ? </a:t>
            </a:r>
          </a:p>
          <a:p>
            <a:r>
              <a:rPr lang="ru-RU" dirty="0" smtClean="0"/>
              <a:t>-Какие нравственные уроки вы извлекли из рассказа? 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Викторович Костюнин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Жизнь коротка, но мы вправе выбирать, на что потратить данное время. На что обменять каждый час, каждый подаренный день. </a:t>
            </a:r>
          </a:p>
          <a:p>
            <a:pPr algn="r"/>
            <a:r>
              <a:rPr lang="ru-RU" dirty="0" smtClean="0"/>
              <a:t>Ал. Костюнин</a:t>
            </a:r>
          </a:p>
          <a:p>
            <a:endParaRPr lang="ru-RU" dirty="0"/>
          </a:p>
        </p:txBody>
      </p:sp>
      <p:pic>
        <p:nvPicPr>
          <p:cNvPr id="7" name="Содержимое 6" descr="http://7iskusstv.com/Avtory/Kostjunin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2715720" cy="373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Работа по тексту рассказа «Рукавичка».</a:t>
            </a:r>
            <a:r>
              <a:rPr lang="ru-RU" dirty="0" smtClean="0"/>
              <a:t>  Цитатный план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</a:t>
            </a:r>
            <a:r>
              <a:rPr lang="ru-RU" dirty="0" smtClean="0"/>
              <a:t>.</a:t>
            </a:r>
            <a:r>
              <a:rPr lang="ru-RU" b="1" dirty="0" smtClean="0"/>
              <a:t>«Запомнился мне случай с рукавичкой»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2. «Ребята, пропала рукавичка!.. Взял кто-то из вас…».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3. «Он стал изгоем».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Изгой,  -</a:t>
            </a:r>
            <a:r>
              <a:rPr lang="ru-RU" dirty="0" err="1" smtClean="0"/>
              <a:t>я,м</a:t>
            </a:r>
            <a:r>
              <a:rPr lang="ru-RU" dirty="0" smtClean="0"/>
              <a:t>. 1. В Древней Руси: человек, вышедший из -своего прежнего социального состояния, напр., вышедший из общины крестьянин, вольноотпущенник, разорившийся купец. 2. перен. Человек, отвергнутый обществом. Влачить жизнь изгоя. II прил. изгойский, -</a:t>
            </a:r>
            <a:r>
              <a:rPr lang="ru-RU" dirty="0" err="1" smtClean="0"/>
              <a:t>ая</a:t>
            </a:r>
            <a:r>
              <a:rPr lang="ru-RU" dirty="0" smtClean="0"/>
              <a:t>, -</a:t>
            </a:r>
            <a:r>
              <a:rPr lang="ru-RU" dirty="0" err="1" smtClean="0"/>
              <a:t>ое</a:t>
            </a:r>
            <a:r>
              <a:rPr lang="ru-RU" dirty="0" smtClean="0"/>
              <a:t> (к 1 знач.).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4. «Воровство…накрыло карельские деревни и сёла».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lvl="0"/>
            <a:r>
              <a:rPr lang="ru-RU" b="1" dirty="0" smtClean="0"/>
              <a:t>5. «Проучить их  хорошенько следовало».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605</Words>
  <Application>Microsoft Office PowerPoint</Application>
  <PresentationFormat>Экран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Эпиграфы к уроку</vt:lpstr>
      <vt:lpstr>Тема «Уроки нравственности по рассказу А. Костюнина «Рукавичка» </vt:lpstr>
      <vt:lpstr>Ключевые вопросы урока:</vt:lpstr>
      <vt:lpstr>Александр Викторович Костюнин</vt:lpstr>
      <vt:lpstr>  Работа по тексту рассказа «Рукавичка».  Цитатный план </vt:lpstr>
      <vt:lpstr>Слайд 6</vt:lpstr>
      <vt:lpstr>Слайд 7</vt:lpstr>
      <vt:lpstr>Слайд 8</vt:lpstr>
      <vt:lpstr>Слайд 9</vt:lpstr>
      <vt:lpstr>Слайд 10</vt:lpstr>
      <vt:lpstr>Слайд 11</vt:lpstr>
      <vt:lpstr>Создание творческого продукта в группе</vt:lpstr>
      <vt:lpstr>Работа с Толковым словарём</vt:lpstr>
      <vt:lpstr>Слайд 14</vt:lpstr>
      <vt:lpstr>Обобщение: </vt:lpstr>
      <vt:lpstr>Слайд 16</vt:lpstr>
      <vt:lpstr>Домашнее задание: 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Ирина</cp:lastModifiedBy>
  <cp:revision>41</cp:revision>
  <dcterms:created xsi:type="dcterms:W3CDTF">2013-08-18T07:43:00Z</dcterms:created>
  <dcterms:modified xsi:type="dcterms:W3CDTF">2016-05-21T02:31:00Z</dcterms:modified>
</cp:coreProperties>
</file>